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4" r:id="rId1"/>
    <p:sldMasterId id="2147483762" r:id="rId2"/>
    <p:sldMasterId id="2147483780" r:id="rId3"/>
    <p:sldMasterId id="2147483797" r:id="rId4"/>
    <p:sldMasterId id="2147483815" r:id="rId5"/>
  </p:sldMasterIdLst>
  <p:notesMasterIdLst>
    <p:notesMasterId r:id="rId20"/>
  </p:notesMasterIdLst>
  <p:sldIdLst>
    <p:sldId id="256" r:id="rId6"/>
    <p:sldId id="310" r:id="rId7"/>
    <p:sldId id="313" r:id="rId8"/>
    <p:sldId id="322" r:id="rId9"/>
    <p:sldId id="327" r:id="rId10"/>
    <p:sldId id="328" r:id="rId11"/>
    <p:sldId id="324" r:id="rId12"/>
    <p:sldId id="283" r:id="rId13"/>
    <p:sldId id="329" r:id="rId14"/>
    <p:sldId id="333" r:id="rId15"/>
    <p:sldId id="330" r:id="rId16"/>
    <p:sldId id="335" r:id="rId17"/>
    <p:sldId id="334" r:id="rId18"/>
    <p:sldId id="331" r:id="rId19"/>
  </p:sldIdLst>
  <p:sldSz cx="9144000" cy="6858000" type="screen4x3"/>
  <p:notesSz cx="7559675" cy="10691813"/>
  <p:defaultTextStyle>
    <a:defPPr>
      <a:defRPr lang="en-GB"/>
    </a:defPPr>
    <a:lvl1pPr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E88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649" autoAdjust="0"/>
  </p:normalViewPr>
  <p:slideViewPr>
    <p:cSldViewPr>
      <p:cViewPr varScale="1">
        <p:scale>
          <a:sx n="69" d="100"/>
          <a:sy n="69" d="100"/>
        </p:scale>
        <p:origin x="1236" y="66"/>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sorterViewPr>
    <p:cViewPr>
      <p:scale>
        <a:sx n="100" d="100"/>
        <a:sy n="100" d="100"/>
      </p:scale>
      <p:origin x="0" y="-2406"/>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Rot="1" noChangeAspect="1" noChangeArrowheads="1"/>
          </p:cNvSpPr>
          <p:nvPr>
            <p:ph type="sldImg"/>
          </p:nvPr>
        </p:nvSpPr>
        <p:spPr bwMode="auto">
          <a:xfrm>
            <a:off x="1106488" y="812800"/>
            <a:ext cx="5343525" cy="4006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4" name="Rectangle 2"/>
          <p:cNvSpPr>
            <a:spLocks noGrp="1" noChangeArrowheads="1"/>
          </p:cNvSpPr>
          <p:nvPr>
            <p:ph type="body"/>
          </p:nvPr>
        </p:nvSpPr>
        <p:spPr bwMode="auto">
          <a:xfrm>
            <a:off x="755650" y="5078413"/>
            <a:ext cx="6046788" cy="481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smtClean="0"/>
          </a:p>
        </p:txBody>
      </p:sp>
      <p:sp>
        <p:nvSpPr>
          <p:cNvPr id="3075" name="Rectangle 3"/>
          <p:cNvSpPr>
            <a:spLocks noGrp="1" noChangeArrowheads="1"/>
          </p:cNvSpPr>
          <p:nvPr>
            <p:ph type="hdr"/>
          </p:nvPr>
        </p:nvSpPr>
        <p:spPr bwMode="auto">
          <a:xfrm>
            <a:off x="0" y="0"/>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nSpc>
                <a:spcPct val="95000"/>
              </a:lnSpc>
              <a:tabLst>
                <a:tab pos="723900" algn="l"/>
                <a:tab pos="1447800" algn="l"/>
                <a:tab pos="2171700" algn="l"/>
                <a:tab pos="2895600" algn="l"/>
              </a:tabLst>
              <a:defRPr sz="1400">
                <a:solidFill>
                  <a:srgbClr val="000000"/>
                </a:solidFill>
                <a:latin typeface="Times New Roman" panose="02020603050405020304" pitchFamily="18" charset="0"/>
                <a:cs typeface="Arial Unicode MS" panose="020B0604020202020204" pitchFamily="34" charset="-128"/>
              </a:defRPr>
            </a:lvl1pPr>
          </a:lstStyle>
          <a:p>
            <a:endParaRPr lang="en-IN"/>
          </a:p>
        </p:txBody>
      </p:sp>
      <p:sp>
        <p:nvSpPr>
          <p:cNvPr id="3076" name="Rectangle 4"/>
          <p:cNvSpPr>
            <a:spLocks noGrp="1" noChangeArrowheads="1"/>
          </p:cNvSpPr>
          <p:nvPr>
            <p:ph type="dt"/>
          </p:nvPr>
        </p:nvSpPr>
        <p:spPr bwMode="auto">
          <a:xfrm>
            <a:off x="4278313" y="0"/>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lnSpc>
                <a:spcPct val="95000"/>
              </a:lnSpc>
              <a:tabLst>
                <a:tab pos="723900" algn="l"/>
                <a:tab pos="1447800" algn="l"/>
                <a:tab pos="2171700" algn="l"/>
                <a:tab pos="2895600" algn="l"/>
              </a:tabLst>
              <a:defRPr sz="1400">
                <a:solidFill>
                  <a:srgbClr val="000000"/>
                </a:solidFill>
                <a:latin typeface="Times New Roman" panose="02020603050405020304" pitchFamily="18" charset="0"/>
                <a:cs typeface="Arial Unicode MS" panose="020B0604020202020204" pitchFamily="34" charset="-128"/>
              </a:defRPr>
            </a:lvl1pPr>
          </a:lstStyle>
          <a:p>
            <a:endParaRPr lang="en-IN"/>
          </a:p>
        </p:txBody>
      </p:sp>
      <p:sp>
        <p:nvSpPr>
          <p:cNvPr id="3077" name="Rectangle 5"/>
          <p:cNvSpPr>
            <a:spLocks noGrp="1" noChangeArrowheads="1"/>
          </p:cNvSpPr>
          <p:nvPr>
            <p:ph type="ftr"/>
          </p:nvPr>
        </p:nvSpPr>
        <p:spPr bwMode="auto">
          <a:xfrm>
            <a:off x="0"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nSpc>
                <a:spcPct val="95000"/>
              </a:lnSpc>
              <a:tabLst>
                <a:tab pos="723900" algn="l"/>
                <a:tab pos="1447800" algn="l"/>
                <a:tab pos="2171700" algn="l"/>
                <a:tab pos="2895600" algn="l"/>
              </a:tabLst>
              <a:defRPr sz="1400">
                <a:solidFill>
                  <a:srgbClr val="000000"/>
                </a:solidFill>
                <a:latin typeface="Times New Roman" panose="02020603050405020304" pitchFamily="18" charset="0"/>
                <a:cs typeface="Arial Unicode MS" panose="020B0604020202020204" pitchFamily="34" charset="-128"/>
              </a:defRPr>
            </a:lvl1pPr>
          </a:lstStyle>
          <a:p>
            <a:endParaRPr lang="en-IN"/>
          </a:p>
        </p:txBody>
      </p:sp>
      <p:sp>
        <p:nvSpPr>
          <p:cNvPr id="3078" name="Rectangle 6"/>
          <p:cNvSpPr>
            <a:spLocks noGrp="1" noChangeArrowheads="1"/>
          </p:cNvSpPr>
          <p:nvPr>
            <p:ph type="sldNum"/>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lnSpc>
                <a:spcPct val="95000"/>
              </a:lnSpc>
              <a:tabLst>
                <a:tab pos="723900" algn="l"/>
                <a:tab pos="1447800" algn="l"/>
                <a:tab pos="2171700" algn="l"/>
                <a:tab pos="2895600" algn="l"/>
              </a:tabLst>
              <a:defRPr sz="1400">
                <a:solidFill>
                  <a:srgbClr val="000000"/>
                </a:solidFill>
                <a:latin typeface="Times New Roman" panose="02020603050405020304" pitchFamily="18" charset="0"/>
                <a:cs typeface="Arial Unicode MS" panose="020B0604020202020204" pitchFamily="34" charset="-128"/>
              </a:defRPr>
            </a:lvl1pPr>
          </a:lstStyle>
          <a:p>
            <a:fld id="{D4A012E4-2D4F-40AA-AAA3-C7C7945A5C0E}" type="slidenum">
              <a:rPr lang="en-IN"/>
              <a:pPr/>
              <a:t>‹#›</a:t>
            </a:fld>
            <a:endParaRPr lang="en-IN"/>
          </a:p>
        </p:txBody>
      </p:sp>
    </p:spTree>
    <p:extLst>
      <p:ext uri="{BB962C8B-B14F-4D97-AF65-F5344CB8AC3E}">
        <p14:creationId xmlns:p14="http://schemas.microsoft.com/office/powerpoint/2010/main" val="1404747373"/>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1B0A051B-F46B-4F43-A8F2-6475AB5F8132}" type="slidenum">
              <a:rPr lang="en-IN"/>
              <a:pPr/>
              <a:t>1</a:t>
            </a:fld>
            <a:endParaRPr lang="en-IN"/>
          </a:p>
        </p:txBody>
      </p:sp>
      <p:sp>
        <p:nvSpPr>
          <p:cNvPr id="13313"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314" name="Rectangle 2"/>
          <p:cNvSpPr txBox="1">
            <a:spLocks noGrp="1" noChangeArrowheads="1"/>
          </p:cNvSpPr>
          <p:nvPr>
            <p:ph type="body" idx="1"/>
          </p:nvPr>
        </p:nvSpPr>
        <p:spPr bwMode="auto">
          <a:xfrm>
            <a:off x="755650" y="5078413"/>
            <a:ext cx="6048375" cy="48117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3158138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7E15004-3797-4ABF-A4EB-DD1031FCF4C8}" type="slidenum">
              <a:rPr lang="en-IN" smtClean="0"/>
              <a:pPr/>
              <a:t>‹#›</a:t>
            </a:fld>
            <a:endParaRPr lang="en-IN"/>
          </a:p>
        </p:txBody>
      </p:sp>
    </p:spTree>
    <p:extLst>
      <p:ext uri="{BB962C8B-B14F-4D97-AF65-F5344CB8AC3E}">
        <p14:creationId xmlns:p14="http://schemas.microsoft.com/office/powerpoint/2010/main" val="3535931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Tree>
    <p:extLst>
      <p:ext uri="{BB962C8B-B14F-4D97-AF65-F5344CB8AC3E}">
        <p14:creationId xmlns:p14="http://schemas.microsoft.com/office/powerpoint/2010/main" val="3831876901"/>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40545180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Tree>
    <p:extLst>
      <p:ext uri="{BB962C8B-B14F-4D97-AF65-F5344CB8AC3E}">
        <p14:creationId xmlns:p14="http://schemas.microsoft.com/office/powerpoint/2010/main" val="210196132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39669233"/>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Tree>
    <p:extLst>
      <p:ext uri="{BB962C8B-B14F-4D97-AF65-F5344CB8AC3E}">
        <p14:creationId xmlns:p14="http://schemas.microsoft.com/office/powerpoint/2010/main" val="1779343310"/>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896892-F67D-4F2E-8957-EFE179844101}" type="slidenum">
              <a:rPr lang="en-IN" smtClean="0"/>
              <a:pPr/>
              <a:t>‹#›</a:t>
            </a:fld>
            <a:endParaRPr lang="en-IN"/>
          </a:p>
        </p:txBody>
      </p:sp>
    </p:spTree>
    <p:extLst>
      <p:ext uri="{BB962C8B-B14F-4D97-AF65-F5344CB8AC3E}">
        <p14:creationId xmlns:p14="http://schemas.microsoft.com/office/powerpoint/2010/main" val="1324089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8BF99C2-C32D-4287-9FDC-61C2E0368D4F}" type="slidenum">
              <a:rPr lang="en-IN" smtClean="0"/>
              <a:pPr/>
              <a:t>‹#›</a:t>
            </a:fld>
            <a:endParaRPr lang="en-IN"/>
          </a:p>
        </p:txBody>
      </p:sp>
    </p:spTree>
    <p:extLst>
      <p:ext uri="{BB962C8B-B14F-4D97-AF65-F5344CB8AC3E}">
        <p14:creationId xmlns:p14="http://schemas.microsoft.com/office/powerpoint/2010/main" val="33453355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85800" y="2130425"/>
            <a:ext cx="7770813" cy="1468438"/>
          </a:xfrm>
        </p:spPr>
        <p:txBody>
          <a:bodyPr/>
          <a:lstStyle/>
          <a:p>
            <a:r>
              <a:rPr lang="en-US" smtClean="0"/>
              <a:t>Click to edit Master title style</a:t>
            </a:r>
            <a:endParaRPr lang="en-IN"/>
          </a:p>
        </p:txBody>
      </p:sp>
      <p:sp>
        <p:nvSpPr>
          <p:cNvPr id="3" name="Date Placeholder 2"/>
          <p:cNvSpPr>
            <a:spLocks noGrp="1"/>
          </p:cNvSpPr>
          <p:nvPr>
            <p:ph type="dt" idx="10"/>
          </p:nvPr>
        </p:nvSpPr>
        <p:spPr>
          <a:xfrm>
            <a:off x="457200" y="6356350"/>
            <a:ext cx="2132013" cy="363538"/>
          </a:xfrm>
        </p:spPr>
        <p:txBody>
          <a:bodyPr/>
          <a:lstStyle>
            <a:lvl1pPr>
              <a:defRPr/>
            </a:lvl1pPr>
          </a:lstStyle>
          <a:p>
            <a:r>
              <a:rPr lang="en-IN"/>
              <a:t>01/03/14</a:t>
            </a:r>
          </a:p>
        </p:txBody>
      </p:sp>
      <p:sp>
        <p:nvSpPr>
          <p:cNvPr id="4" name="Slide Number Placeholder 3"/>
          <p:cNvSpPr>
            <a:spLocks noGrp="1"/>
          </p:cNvSpPr>
          <p:nvPr>
            <p:ph type="sldNum" idx="11"/>
          </p:nvPr>
        </p:nvSpPr>
        <p:spPr>
          <a:xfrm>
            <a:off x="6553200" y="6356350"/>
            <a:ext cx="2132013" cy="363538"/>
          </a:xfrm>
        </p:spPr>
        <p:txBody>
          <a:bodyPr/>
          <a:lstStyle>
            <a:lvl1pPr>
              <a:defRPr/>
            </a:lvl1pPr>
          </a:lstStyle>
          <a:p>
            <a:fld id="{03939218-99B9-4BCE-97F9-8E07CDB9BD55}" type="slidenum">
              <a:rPr lang="en-IN"/>
              <a:pPr/>
              <a:t>‹#›</a:t>
            </a:fld>
            <a:endParaRPr lang="en-IN"/>
          </a:p>
        </p:txBody>
      </p:sp>
    </p:spTree>
    <p:extLst>
      <p:ext uri="{BB962C8B-B14F-4D97-AF65-F5344CB8AC3E}">
        <p14:creationId xmlns:p14="http://schemas.microsoft.com/office/powerpoint/2010/main" val="1173017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7E15004-3797-4ABF-A4EB-DD1031FCF4C8}" type="slidenum">
              <a:rPr lang="en-IN" smtClean="0"/>
              <a:pPr/>
              <a:t>‹#›</a:t>
            </a:fld>
            <a:endParaRPr lang="en-IN"/>
          </a:p>
        </p:txBody>
      </p:sp>
    </p:spTree>
    <p:extLst>
      <p:ext uri="{BB962C8B-B14F-4D97-AF65-F5344CB8AC3E}">
        <p14:creationId xmlns:p14="http://schemas.microsoft.com/office/powerpoint/2010/main" val="1791769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BF146E-CC65-423A-BC51-10FD1A46904F}" type="slidenum">
              <a:rPr lang="en-IN" smtClean="0"/>
              <a:pPr/>
              <a:t>‹#›</a:t>
            </a:fld>
            <a:endParaRPr lang="en-IN"/>
          </a:p>
        </p:txBody>
      </p:sp>
    </p:spTree>
    <p:extLst>
      <p:ext uri="{BB962C8B-B14F-4D97-AF65-F5344CB8AC3E}">
        <p14:creationId xmlns:p14="http://schemas.microsoft.com/office/powerpoint/2010/main" val="2032375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BF146E-CC65-423A-BC51-10FD1A46904F}" type="slidenum">
              <a:rPr lang="en-IN" smtClean="0"/>
              <a:pPr/>
              <a:t>‹#›</a:t>
            </a:fld>
            <a:endParaRPr lang="en-IN"/>
          </a:p>
        </p:txBody>
      </p:sp>
      <p:pic>
        <p:nvPicPr>
          <p:cNvPr id="7" name="Content Placeholder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025" y="6381750"/>
            <a:ext cx="19764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13210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71E380-2D08-41FC-AA74-77865D8C7E75}" type="slidenum">
              <a:rPr lang="en-IN" smtClean="0"/>
              <a:pPr/>
              <a:t>‹#›</a:t>
            </a:fld>
            <a:endParaRPr lang="en-IN"/>
          </a:p>
        </p:txBody>
      </p:sp>
    </p:spTree>
    <p:extLst>
      <p:ext uri="{BB962C8B-B14F-4D97-AF65-F5344CB8AC3E}">
        <p14:creationId xmlns:p14="http://schemas.microsoft.com/office/powerpoint/2010/main" val="1764365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IN" smtClean="0"/>
              <a:t>01/03/14</a:t>
            </a:r>
            <a:endParaRPr lang="en-IN"/>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6506BB-F589-4D97-90F3-9A9CF74B7B63}" type="slidenum">
              <a:rPr lang="en-IN" smtClean="0"/>
              <a:pPr/>
              <a:t>‹#›</a:t>
            </a:fld>
            <a:endParaRPr lang="en-IN"/>
          </a:p>
        </p:txBody>
      </p:sp>
    </p:spTree>
    <p:extLst>
      <p:ext uri="{BB962C8B-B14F-4D97-AF65-F5344CB8AC3E}">
        <p14:creationId xmlns:p14="http://schemas.microsoft.com/office/powerpoint/2010/main" val="37420552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IN" smtClean="0"/>
              <a:t>01/03/14</a:t>
            </a:r>
            <a:endParaRPr lang="en-IN"/>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875F715-2171-45E0-AE12-6F737FE01638}" type="slidenum">
              <a:rPr lang="en-IN" smtClean="0"/>
              <a:pPr/>
              <a:t>‹#›</a:t>
            </a:fld>
            <a:endParaRPr lang="en-IN"/>
          </a:p>
        </p:txBody>
      </p:sp>
    </p:spTree>
    <p:extLst>
      <p:ext uri="{BB962C8B-B14F-4D97-AF65-F5344CB8AC3E}">
        <p14:creationId xmlns:p14="http://schemas.microsoft.com/office/powerpoint/2010/main" val="40360143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IN" smtClean="0"/>
              <a:t>01/03/14</a:t>
            </a:r>
            <a:endParaRPr lang="en-IN"/>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2E42E95-EC95-4255-910B-B5FAFAFE841A}" type="slidenum">
              <a:rPr lang="en-IN" smtClean="0"/>
              <a:pPr/>
              <a:t>‹#›</a:t>
            </a:fld>
            <a:endParaRPr lang="en-IN"/>
          </a:p>
        </p:txBody>
      </p:sp>
    </p:spTree>
    <p:extLst>
      <p:ext uri="{BB962C8B-B14F-4D97-AF65-F5344CB8AC3E}">
        <p14:creationId xmlns:p14="http://schemas.microsoft.com/office/powerpoint/2010/main" val="5954474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IN" smtClean="0"/>
              <a:t>01/03/14</a:t>
            </a:r>
            <a:endParaRPr lang="en-IN"/>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708DF00-D25F-451B-B065-E6B1674E083C}" type="slidenum">
              <a:rPr lang="en-IN" smtClean="0"/>
              <a:pPr/>
              <a:t>‹#›</a:t>
            </a:fld>
            <a:endParaRPr lang="en-IN"/>
          </a:p>
        </p:txBody>
      </p:sp>
    </p:spTree>
    <p:extLst>
      <p:ext uri="{BB962C8B-B14F-4D97-AF65-F5344CB8AC3E}">
        <p14:creationId xmlns:p14="http://schemas.microsoft.com/office/powerpoint/2010/main" val="21781540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IN" smtClean="0"/>
              <a:t>01/03/14</a:t>
            </a:r>
            <a:endParaRPr lang="en-IN"/>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D3ECBF-34BB-4F55-9A45-75EA9A7A69BE}" type="slidenum">
              <a:rPr lang="en-IN" smtClean="0"/>
              <a:pPr/>
              <a:t>‹#›</a:t>
            </a:fld>
            <a:endParaRPr lang="en-IN"/>
          </a:p>
        </p:txBody>
      </p:sp>
    </p:spTree>
    <p:extLst>
      <p:ext uri="{BB962C8B-B14F-4D97-AF65-F5344CB8AC3E}">
        <p14:creationId xmlns:p14="http://schemas.microsoft.com/office/powerpoint/2010/main" val="20833896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IN" smtClean="0"/>
              <a:t>01/03/14</a:t>
            </a:r>
            <a:endParaRPr lang="en-IN"/>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018AD-AA67-4E92-B5F3-5E58EA9E4F85}" type="slidenum">
              <a:rPr lang="en-IN" smtClean="0"/>
              <a:pPr/>
              <a:t>‹#›</a:t>
            </a:fld>
            <a:endParaRPr lang="en-IN"/>
          </a:p>
        </p:txBody>
      </p:sp>
    </p:spTree>
    <p:extLst>
      <p:ext uri="{BB962C8B-B14F-4D97-AF65-F5344CB8AC3E}">
        <p14:creationId xmlns:p14="http://schemas.microsoft.com/office/powerpoint/2010/main" val="4689980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Tree>
    <p:extLst>
      <p:ext uri="{BB962C8B-B14F-4D97-AF65-F5344CB8AC3E}">
        <p14:creationId xmlns:p14="http://schemas.microsoft.com/office/powerpoint/2010/main" val="1214765381"/>
      </p:ext>
    </p:extLst>
  </p:cSld>
  <p:clrMapOvr>
    <a:masterClrMapping/>
  </p:clrMapOvr>
  <p:hf sldNum="0" hdr="0" ft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51661365"/>
      </p:ext>
    </p:extLst>
  </p:cSld>
  <p:clrMapOvr>
    <a:masterClrMapping/>
  </p:clrMapOvr>
  <p:hf sldNum="0" hdr="0" ft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Tree>
    <p:extLst>
      <p:ext uri="{BB962C8B-B14F-4D97-AF65-F5344CB8AC3E}">
        <p14:creationId xmlns:p14="http://schemas.microsoft.com/office/powerpoint/2010/main" val="3788593777"/>
      </p:ext>
    </p:extLst>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71E380-2D08-41FC-AA74-77865D8C7E75}" type="slidenum">
              <a:rPr lang="en-IN" smtClean="0"/>
              <a:pPr/>
              <a:t>‹#›</a:t>
            </a:fld>
            <a:endParaRPr lang="en-IN"/>
          </a:p>
        </p:txBody>
      </p:sp>
    </p:spTree>
    <p:extLst>
      <p:ext uri="{BB962C8B-B14F-4D97-AF65-F5344CB8AC3E}">
        <p14:creationId xmlns:p14="http://schemas.microsoft.com/office/powerpoint/2010/main" val="28705554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88719889"/>
      </p:ext>
    </p:extLst>
  </p:cSld>
  <p:clrMapOvr>
    <a:masterClrMapping/>
  </p:clrMapOvr>
  <p:hf sldNum="0" hdr="0" ft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6644D3-5BA7-4CA1-B7EF-0AECB5F92F59}" type="slidenum">
              <a:rPr lang="en-IN" smtClean="0"/>
              <a:pPr/>
              <a:t>‹#›</a:t>
            </a:fld>
            <a:endParaRPr lang="en-IN"/>
          </a:p>
        </p:txBody>
      </p:sp>
    </p:spTree>
    <p:extLst>
      <p:ext uri="{BB962C8B-B14F-4D97-AF65-F5344CB8AC3E}">
        <p14:creationId xmlns:p14="http://schemas.microsoft.com/office/powerpoint/2010/main" val="1568384808"/>
      </p:ext>
    </p:extLst>
  </p:cSld>
  <p:clrMapOvr>
    <a:masterClrMapping/>
  </p:clrMapOvr>
  <p:hf sldNum="0" hdr="0" ft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896892-F67D-4F2E-8957-EFE179844101}" type="slidenum">
              <a:rPr lang="en-IN" smtClean="0"/>
              <a:pPr/>
              <a:t>‹#›</a:t>
            </a:fld>
            <a:endParaRPr lang="en-IN"/>
          </a:p>
        </p:txBody>
      </p:sp>
    </p:spTree>
    <p:extLst>
      <p:ext uri="{BB962C8B-B14F-4D97-AF65-F5344CB8AC3E}">
        <p14:creationId xmlns:p14="http://schemas.microsoft.com/office/powerpoint/2010/main" val="5716936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IN" smtClean="0"/>
              <a:t>01/03/14</a:t>
            </a:r>
            <a:endParaRPr lang="en-IN"/>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8BF99C2-C32D-4287-9FDC-61C2E0368D4F}" type="slidenum">
              <a:rPr lang="en-IN" smtClean="0"/>
              <a:pPr/>
              <a:t>‹#›</a:t>
            </a:fld>
            <a:endParaRPr lang="en-IN"/>
          </a:p>
        </p:txBody>
      </p:sp>
    </p:spTree>
    <p:extLst>
      <p:ext uri="{BB962C8B-B14F-4D97-AF65-F5344CB8AC3E}">
        <p14:creationId xmlns:p14="http://schemas.microsoft.com/office/powerpoint/2010/main" val="28366508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85800" y="2130425"/>
            <a:ext cx="7770813" cy="1468438"/>
          </a:xfrm>
        </p:spPr>
        <p:txBody>
          <a:bodyPr/>
          <a:lstStyle/>
          <a:p>
            <a:r>
              <a:rPr lang="en-US" smtClean="0"/>
              <a:t>Click to edit Master title style</a:t>
            </a:r>
            <a:endParaRPr lang="en-IN"/>
          </a:p>
        </p:txBody>
      </p:sp>
      <p:sp>
        <p:nvSpPr>
          <p:cNvPr id="3" name="Date Placeholder 2"/>
          <p:cNvSpPr>
            <a:spLocks noGrp="1"/>
          </p:cNvSpPr>
          <p:nvPr>
            <p:ph type="dt" idx="10"/>
          </p:nvPr>
        </p:nvSpPr>
        <p:spPr>
          <a:xfrm>
            <a:off x="457200" y="6356350"/>
            <a:ext cx="2132013" cy="363538"/>
          </a:xfrm>
        </p:spPr>
        <p:txBody>
          <a:bodyPr/>
          <a:lstStyle>
            <a:lvl1pPr>
              <a:defRPr/>
            </a:lvl1pPr>
          </a:lstStyle>
          <a:p>
            <a:r>
              <a:rPr lang="en-IN"/>
              <a:t>01/03/14</a:t>
            </a:r>
          </a:p>
        </p:txBody>
      </p:sp>
      <p:sp>
        <p:nvSpPr>
          <p:cNvPr id="4" name="Slide Number Placeholder 3"/>
          <p:cNvSpPr>
            <a:spLocks noGrp="1"/>
          </p:cNvSpPr>
          <p:nvPr>
            <p:ph type="sldNum" idx="11"/>
          </p:nvPr>
        </p:nvSpPr>
        <p:spPr>
          <a:xfrm>
            <a:off x="6553200" y="6356350"/>
            <a:ext cx="2132013" cy="363538"/>
          </a:xfrm>
        </p:spPr>
        <p:txBody>
          <a:bodyPr/>
          <a:lstStyle>
            <a:lvl1pPr>
              <a:defRPr/>
            </a:lvl1pPr>
          </a:lstStyle>
          <a:p>
            <a:fld id="{03939218-99B9-4BCE-97F9-8E07CDB9BD55}" type="slidenum">
              <a:rPr lang="en-IN"/>
              <a:pPr/>
              <a:t>‹#›</a:t>
            </a:fld>
            <a:endParaRPr lang="en-IN"/>
          </a:p>
        </p:txBody>
      </p:sp>
    </p:spTree>
    <p:extLst>
      <p:ext uri="{BB962C8B-B14F-4D97-AF65-F5344CB8AC3E}">
        <p14:creationId xmlns:p14="http://schemas.microsoft.com/office/powerpoint/2010/main" val="11730177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D31DD8E2-3DB5-44B4-B06C-7B2948AC11E4}"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554328B-CD96-407E-A8B0-A6339C235386}"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6726689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E55EDBAE-0427-4B31-88C6-BD1E45E79619}"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EAC31C7-681F-4C90-A888-41F0FF8AC64D}"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21473776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D70EE786-2150-449E-B521-31CC64FD621B}"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E7E47FD-4D16-4A6B-8DA2-3992BED8B827}"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6989467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BEE2974D-972E-4A42-80C7-36D9F1D26D51}"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0B62109-5582-4480-A6C9-FBB5634376DB}"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40802853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F3A1A850-7DBB-413D-90F9-2090B90D2274}"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DB9DC323-13D4-4A2F-9DAA-D0068E88BE41}"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345422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IN" smtClean="0"/>
              <a:t>01/03/14</a:t>
            </a:r>
            <a:endParaRPr lang="en-IN"/>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6506BB-F589-4D97-90F3-9A9CF74B7B63}" type="slidenum">
              <a:rPr lang="en-IN" smtClean="0"/>
              <a:pPr/>
              <a:t>‹#›</a:t>
            </a:fld>
            <a:endParaRPr lang="en-IN"/>
          </a:p>
        </p:txBody>
      </p:sp>
    </p:spTree>
    <p:extLst>
      <p:ext uri="{BB962C8B-B14F-4D97-AF65-F5344CB8AC3E}">
        <p14:creationId xmlns:p14="http://schemas.microsoft.com/office/powerpoint/2010/main" val="1058996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65BE1435-58FD-4268-A5B0-C4F31E1E60D4}"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B3C70FD1-2AA3-416C-B21F-775F9F65261A}"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6064088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C2F3409-1837-4E80-87ED-230F3B5C73E9}"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5727D8D1-46CE-41DD-938F-94E659B2B7E6}"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36665469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98813EE-A662-483A-9150-12A2409C1CC2}"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0866217-575A-49C0-BDEB-F7E39E164E2E}"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38919198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51925CD-8BDB-47E9-93DE-CCC5D74D0470}"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F307AD5-911C-4AED-8E2C-59FD7B67E235}"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3630069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33944047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118316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24160181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230450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32676131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DFE42243-F451-4782-8C79-41FC28DC5927}"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C1F332A-EACB-4FC0-910F-2870B07D0353}"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2476958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IN" smtClean="0"/>
              <a:t>01/03/14</a:t>
            </a:r>
            <a:endParaRPr lang="en-IN"/>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875F715-2171-45E0-AE12-6F737FE01638}" type="slidenum">
              <a:rPr lang="en-IN" smtClean="0"/>
              <a:pPr/>
              <a:t>‹#›</a:t>
            </a:fld>
            <a:endParaRPr lang="en-IN"/>
          </a:p>
        </p:txBody>
      </p:sp>
    </p:spTree>
    <p:extLst>
      <p:ext uri="{BB962C8B-B14F-4D97-AF65-F5344CB8AC3E}">
        <p14:creationId xmlns:p14="http://schemas.microsoft.com/office/powerpoint/2010/main" val="18239978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2F99D797-AD6F-4A78-BC37-E90904A963D7}"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BEC7CEC-5D51-4128-B5AE-1C4FFF6FCD02}"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9357620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D31DD8E2-3DB5-44B4-B06C-7B2948AC11E4}"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554328B-CD96-407E-A8B0-A6339C235386}"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19833087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E55EDBAE-0427-4B31-88C6-BD1E45E79619}"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EAC31C7-681F-4C90-A888-41F0FF8AC64D}"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24417896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D70EE786-2150-449E-B521-31CC64FD621B}"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E7E47FD-4D16-4A6B-8DA2-3992BED8B827}"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38958859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BEE2974D-972E-4A42-80C7-36D9F1D26D51}"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0B62109-5582-4480-A6C9-FBB5634376DB}"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28941911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F3A1A850-7DBB-413D-90F9-2090B90D2274}"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DB9DC323-13D4-4A2F-9DAA-D0068E88BE41}"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10019144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65BE1435-58FD-4268-A5B0-C4F31E1E60D4}"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B3C70FD1-2AA3-416C-B21F-775F9F65261A}"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18659118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C2F3409-1837-4E80-87ED-230F3B5C73E9}"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5727D8D1-46CE-41DD-938F-94E659B2B7E6}"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17262236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98813EE-A662-483A-9150-12A2409C1CC2}"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0866217-575A-49C0-BDEB-F7E39E164E2E}"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28067691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51925CD-8BDB-47E9-93DE-CCC5D74D0470}"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F307AD5-911C-4AED-8E2C-59FD7B67E235}"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1995012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IN" smtClean="0"/>
              <a:t>01/03/14</a:t>
            </a:r>
            <a:endParaRPr lang="en-IN"/>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2E42E95-EC95-4255-910B-B5FAFAFE841A}" type="slidenum">
              <a:rPr lang="en-IN" smtClean="0"/>
              <a:pPr/>
              <a:t>‹#›</a:t>
            </a:fld>
            <a:endParaRPr lang="en-IN"/>
          </a:p>
        </p:txBody>
      </p:sp>
    </p:spTree>
    <p:extLst>
      <p:ext uri="{BB962C8B-B14F-4D97-AF65-F5344CB8AC3E}">
        <p14:creationId xmlns:p14="http://schemas.microsoft.com/office/powerpoint/2010/main" val="41294237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256879257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7802501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290367361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4048255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1087649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DFE42243-F451-4782-8C79-41FC28DC5927}"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C1F332A-EACB-4FC0-910F-2870B07D0353}"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23898372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2F99D797-AD6F-4A78-BC37-E90904A963D7}"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BEC7CEC-5D51-4128-B5AE-1C4FFF6FCD02}"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39757978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85800" y="2130425"/>
            <a:ext cx="7770813" cy="1468438"/>
          </a:xfrm>
        </p:spPr>
        <p:txBody>
          <a:bodyPr/>
          <a:lstStyle/>
          <a:p>
            <a:r>
              <a:rPr lang="en-US" smtClean="0"/>
              <a:t>Click to edit Master title style</a:t>
            </a:r>
            <a:endParaRPr lang="en-IN"/>
          </a:p>
        </p:txBody>
      </p:sp>
      <p:sp>
        <p:nvSpPr>
          <p:cNvPr id="3" name="Date Placeholder 2"/>
          <p:cNvSpPr>
            <a:spLocks noGrp="1"/>
          </p:cNvSpPr>
          <p:nvPr>
            <p:ph type="dt" idx="10"/>
          </p:nvPr>
        </p:nvSpPr>
        <p:spPr>
          <a:xfrm>
            <a:off x="457200" y="6356350"/>
            <a:ext cx="2132013" cy="363538"/>
          </a:xfrm>
        </p:spPr>
        <p:txBody>
          <a:bodyPr/>
          <a:lstStyle>
            <a:lvl1pPr>
              <a:defRPr/>
            </a:lvl1pPr>
          </a:lstStyle>
          <a:p>
            <a:r>
              <a:rPr lang="en-IN"/>
              <a:t>01/03/14</a:t>
            </a:r>
          </a:p>
        </p:txBody>
      </p:sp>
      <p:sp>
        <p:nvSpPr>
          <p:cNvPr id="4" name="Slide Number Placeholder 3"/>
          <p:cNvSpPr>
            <a:spLocks noGrp="1"/>
          </p:cNvSpPr>
          <p:nvPr>
            <p:ph type="sldNum" idx="11"/>
          </p:nvPr>
        </p:nvSpPr>
        <p:spPr>
          <a:xfrm>
            <a:off x="6553200" y="6356350"/>
            <a:ext cx="2132013" cy="363538"/>
          </a:xfrm>
        </p:spPr>
        <p:txBody>
          <a:bodyPr/>
          <a:lstStyle>
            <a:lvl1pPr>
              <a:defRPr/>
            </a:lvl1pPr>
          </a:lstStyle>
          <a:p>
            <a:fld id="{03939218-99B9-4BCE-97F9-8E07CDB9BD55}" type="slidenum">
              <a:rPr lang="en-IN"/>
              <a:pPr/>
              <a:t>‹#›</a:t>
            </a:fld>
            <a:endParaRPr lang="en-IN"/>
          </a:p>
        </p:txBody>
      </p:sp>
    </p:spTree>
    <p:extLst>
      <p:ext uri="{BB962C8B-B14F-4D97-AF65-F5344CB8AC3E}">
        <p14:creationId xmlns:p14="http://schemas.microsoft.com/office/powerpoint/2010/main" val="117301772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D31DD8E2-3DB5-44B4-B06C-7B2948AC11E4}"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554328B-CD96-407E-A8B0-A6339C235386}"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140900565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E55EDBAE-0427-4B31-88C6-BD1E45E79619}"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EAC31C7-681F-4C90-A888-41F0FF8AC64D}"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2494925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IN" smtClean="0"/>
              <a:t>01/03/14</a:t>
            </a:r>
            <a:endParaRPr lang="en-IN"/>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708DF00-D25F-451B-B065-E6B1674E083C}" type="slidenum">
              <a:rPr lang="en-IN" smtClean="0"/>
              <a:pPr/>
              <a:t>‹#›</a:t>
            </a:fld>
            <a:endParaRPr lang="en-IN"/>
          </a:p>
        </p:txBody>
      </p:sp>
    </p:spTree>
    <p:extLst>
      <p:ext uri="{BB962C8B-B14F-4D97-AF65-F5344CB8AC3E}">
        <p14:creationId xmlns:p14="http://schemas.microsoft.com/office/powerpoint/2010/main" val="56106795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D70EE786-2150-449E-B521-31CC64FD621B}"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E7E47FD-4D16-4A6B-8DA2-3992BED8B827}"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1922815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BEE2974D-972E-4A42-80C7-36D9F1D26D51}"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0B62109-5582-4480-A6C9-FBB5634376DB}"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79957427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F3A1A850-7DBB-413D-90F9-2090B90D2274}"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DB9DC323-13D4-4A2F-9DAA-D0068E88BE41}"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24123852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65BE1435-58FD-4268-A5B0-C4F31E1E60D4}"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B3C70FD1-2AA3-416C-B21F-775F9F65261A}" type="slidenum">
              <a:rPr lang="en-IN" smtClean="0">
                <a:solidFill>
                  <a:prstClr val="black">
                    <a:tint val="75000"/>
                  </a:prstClr>
                </a:solidFill>
              </a:rPr>
              <a:pPr>
                <a:defRPr/>
              </a:pPr>
              <a:t>‹#›</a:t>
            </a:fld>
            <a:endParaRPr lang="en-IN">
              <a:solidFill>
                <a:prstClr val="black">
                  <a:tint val="75000"/>
                </a:prstClr>
              </a:solidFill>
            </a:endParaRPr>
          </a:p>
        </p:txBody>
      </p:sp>
      <p:pic>
        <p:nvPicPr>
          <p:cNvPr id="6" name="Content Placeholder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04025" y="6381750"/>
            <a:ext cx="19764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436628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C2F3409-1837-4E80-87ED-230F3B5C73E9}"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5727D8D1-46CE-41DD-938F-94E659B2B7E6}"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148699464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98813EE-A662-483A-9150-12A2409C1CC2}"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0866217-575A-49C0-BDEB-F7E39E164E2E}"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411175434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51925CD-8BDB-47E9-93DE-CCC5D74D0470}"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F307AD5-911C-4AED-8E2C-59FD7B67E235}"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5806486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53992041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9749286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2464756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IN" smtClean="0"/>
              <a:t>01/03/14</a:t>
            </a:r>
            <a:endParaRPr lang="en-IN"/>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D3ECBF-34BB-4F55-9A45-75EA9A7A69BE}" type="slidenum">
              <a:rPr lang="en-IN" smtClean="0"/>
              <a:pPr/>
              <a:t>‹#›</a:t>
            </a:fld>
            <a:endParaRPr lang="en-IN"/>
          </a:p>
        </p:txBody>
      </p:sp>
    </p:spTree>
    <p:extLst>
      <p:ext uri="{BB962C8B-B14F-4D97-AF65-F5344CB8AC3E}">
        <p14:creationId xmlns:p14="http://schemas.microsoft.com/office/powerpoint/2010/main" val="4295473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2957684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342120245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DFE42243-F451-4782-8C79-41FC28DC5927}"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C1F332A-EACB-4FC0-910F-2870B07D0353}"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332378451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2F99D797-AD6F-4A78-BC37-E90904A963D7}" type="datetimeFigureOut">
              <a:rPr lang="en-IN" smtClean="0">
                <a:solidFill>
                  <a:prstClr val="black">
                    <a:tint val="75000"/>
                  </a:prstClr>
                </a:solidFill>
              </a:rPr>
              <a:pPr>
                <a:defRPr/>
              </a:pPr>
              <a:t>15-05-2018</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BEC7CEC-5D51-4128-B5AE-1C4FFF6FCD02}" type="slidenum">
              <a:rPr lang="en-IN" smtClean="0">
                <a:solidFill>
                  <a:prstClr val="black">
                    <a:tint val="75000"/>
                  </a:prstClr>
                </a:solidFill>
              </a:rPr>
              <a:pPr>
                <a:defRPr/>
              </a:pPr>
              <a:t>‹#›</a:t>
            </a:fld>
            <a:endParaRPr lang="en-IN">
              <a:solidFill>
                <a:prstClr val="black">
                  <a:tint val="75000"/>
                </a:prstClr>
              </a:solidFill>
            </a:endParaRPr>
          </a:p>
        </p:txBody>
      </p:sp>
    </p:spTree>
    <p:extLst>
      <p:ext uri="{BB962C8B-B14F-4D97-AF65-F5344CB8AC3E}">
        <p14:creationId xmlns:p14="http://schemas.microsoft.com/office/powerpoint/2010/main" val="790107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IN" smtClean="0"/>
              <a:t>01/03/14</a:t>
            </a:r>
            <a:endParaRPr lang="en-IN"/>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018AD-AA67-4E92-B5F3-5E58EA9E4F85}" type="slidenum">
              <a:rPr lang="en-IN" smtClean="0"/>
              <a:pPr/>
              <a:t>‹#›</a:t>
            </a:fld>
            <a:endParaRPr lang="en-IN"/>
          </a:p>
        </p:txBody>
      </p:sp>
    </p:spTree>
    <p:extLst>
      <p:ext uri="{BB962C8B-B14F-4D97-AF65-F5344CB8AC3E}">
        <p14:creationId xmlns:p14="http://schemas.microsoft.com/office/powerpoint/2010/main" val="594964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theme" Target="../theme/theme3.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theme" Target="../theme/theme4.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theme" Target="../theme/theme5.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IN" smtClean="0"/>
              <a:t>01/03/14</a:t>
            </a:r>
            <a:endParaRPr lang="en-IN"/>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F36644D3-5BA7-4CA1-B7EF-0AECB5F92F59}" type="slidenum">
              <a:rPr lang="en-IN" smtClean="0"/>
              <a:pPr/>
              <a:t>‹#›</a:t>
            </a:fld>
            <a:endParaRPr lang="en-IN"/>
          </a:p>
        </p:txBody>
      </p:sp>
    </p:spTree>
    <p:extLst>
      <p:ext uri="{BB962C8B-B14F-4D97-AF65-F5344CB8AC3E}">
        <p14:creationId xmlns:p14="http://schemas.microsoft.com/office/powerpoint/2010/main" val="147406320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hf sldNum="0" hdr="0" ft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IN" smtClean="0"/>
              <a:t>01/03/14</a:t>
            </a:r>
            <a:endParaRPr lang="en-IN"/>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F36644D3-5BA7-4CA1-B7EF-0AECB5F92F59}" type="slidenum">
              <a:rPr lang="en-IN" smtClean="0"/>
              <a:pPr/>
              <a:t>‹#›</a:t>
            </a:fld>
            <a:endParaRPr lang="en-IN"/>
          </a:p>
        </p:txBody>
      </p:sp>
    </p:spTree>
    <p:extLst>
      <p:ext uri="{BB962C8B-B14F-4D97-AF65-F5344CB8AC3E}">
        <p14:creationId xmlns:p14="http://schemas.microsoft.com/office/powerpoint/2010/main" val="2858148455"/>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Lst>
  <p:hf sldNum="0" hdr="0" ft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3063969348"/>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400" hangingPunct="1">
              <a:lnSpc>
                <a:spcPct val="100000"/>
              </a:lnSpc>
              <a:buClrTx/>
              <a:buSzTx/>
              <a:buFontTx/>
              <a:buNone/>
              <a:defRPr/>
            </a:pPr>
            <a:fld id="{54ACFDB4-C2F8-471B-AF77-6F16D608592F}" type="datetimeFigureOut">
              <a:rPr lang="en-IN" smtClean="0">
                <a:solidFill>
                  <a:prstClr val="black">
                    <a:tint val="75000"/>
                  </a:prstClr>
                </a:solidFill>
              </a:rPr>
              <a:pPr defTabSz="914400" hangingPunct="1">
                <a:lnSpc>
                  <a:spcPct val="100000"/>
                </a:lnSpc>
                <a:buClrTx/>
                <a:buSzTx/>
                <a:buFontTx/>
                <a:buNone/>
                <a:defRPr/>
              </a:pPr>
              <a:t>15-05-2018</a:t>
            </a:fld>
            <a:endParaRPr lang="en-IN">
              <a:solidFill>
                <a:prstClr val="black">
                  <a:tint val="75000"/>
                </a:prstClr>
              </a:solidFill>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400" hangingPunct="1">
              <a:lnSpc>
                <a:spcPct val="100000"/>
              </a:lnSpc>
              <a:buClrTx/>
              <a:buSzTx/>
              <a:buFontTx/>
              <a:buNone/>
              <a:defRPr/>
            </a:pPr>
            <a:endParaRPr lang="en-IN">
              <a:solidFill>
                <a:prstClr val="black">
                  <a:tint val="75000"/>
                </a:prstClr>
              </a:solidFill>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defTabSz="914400" hangingPunct="1">
              <a:lnSpc>
                <a:spcPct val="100000"/>
              </a:lnSpc>
              <a:buClrTx/>
              <a:buSzTx/>
              <a:buFontTx/>
              <a:buNone/>
              <a:defRPr/>
            </a:pPr>
            <a:fld id="{041E09A9-C1D6-4109-98D0-E378B45BB905}" type="slidenum">
              <a:rPr lang="en-IN" smtClean="0">
                <a:solidFill>
                  <a:prstClr val="black">
                    <a:tint val="75000"/>
                  </a:prstClr>
                </a:solidFill>
              </a:rPr>
              <a:pPr defTabSz="914400" hangingPunct="1">
                <a:lnSpc>
                  <a:spcPct val="100000"/>
                </a:lnSpc>
                <a:buClrTx/>
                <a:buSzTx/>
                <a:buFontTx/>
                <a:buNone/>
                <a:defRPr/>
              </a:pPr>
              <a:t>‹#›</a:t>
            </a:fld>
            <a:endParaRPr lang="en-IN">
              <a:solidFill>
                <a:prstClr val="black">
                  <a:tint val="75000"/>
                </a:prstClr>
              </a:solidFill>
            </a:endParaRPr>
          </a:p>
        </p:txBody>
      </p:sp>
    </p:spTree>
    <p:extLst>
      <p:ext uri="{BB962C8B-B14F-4D97-AF65-F5344CB8AC3E}">
        <p14:creationId xmlns:p14="http://schemas.microsoft.com/office/powerpoint/2010/main" val="1149493377"/>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IN" smtClean="0"/>
              <a:t>01/03/14</a:t>
            </a:r>
            <a:endParaRPr lang="en-IN"/>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F36644D3-5BA7-4CA1-B7EF-0AECB5F92F59}" type="slidenum">
              <a:rPr lang="en-IN" smtClean="0"/>
              <a:pPr/>
              <a:t>‹#›</a:t>
            </a:fld>
            <a:endParaRPr lang="en-IN"/>
          </a:p>
        </p:txBody>
      </p:sp>
    </p:spTree>
    <p:extLst>
      <p:ext uri="{BB962C8B-B14F-4D97-AF65-F5344CB8AC3E}">
        <p14:creationId xmlns:p14="http://schemas.microsoft.com/office/powerpoint/2010/main" val="2176801728"/>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Lst>
  <p:hf sldNum="0" hdr="0" ft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hyperlink" Target="http://www.agriwatch.com/"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304800"/>
            <a:ext cx="3472404" cy="685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 y="1524000"/>
            <a:ext cx="2500745" cy="1405983"/>
          </a:xfrm>
          <a:prstGeom prst="rect">
            <a:avLst/>
          </a:prstGeom>
        </p:spPr>
      </p:pic>
      <p:sp>
        <p:nvSpPr>
          <p:cNvPr id="5" name="TextBox 4"/>
          <p:cNvSpPr txBox="1"/>
          <p:nvPr/>
        </p:nvSpPr>
        <p:spPr>
          <a:xfrm>
            <a:off x="2667000" y="1565271"/>
            <a:ext cx="4800600" cy="1323439"/>
          </a:xfrm>
          <a:prstGeom prst="rect">
            <a:avLst/>
          </a:prstGeom>
          <a:noFill/>
        </p:spPr>
        <p:txBody>
          <a:bodyPr wrap="square">
            <a:spAutoFit/>
          </a:bodyPr>
          <a:lstStyle/>
          <a:p>
            <a:pPr marL="457200" indent="-457200" defTabSz="914400" fontAlgn="auto" hangingPunct="1">
              <a:lnSpc>
                <a:spcPct val="100000"/>
              </a:lnSpc>
              <a:spcBef>
                <a:spcPts val="0"/>
              </a:spcBef>
              <a:spcAft>
                <a:spcPts val="0"/>
              </a:spcAft>
              <a:buClrTx/>
              <a:buSzTx/>
              <a:buFont typeface="Arial" pitchFamily="34" charset="0"/>
              <a:buChar char="•"/>
              <a:defRPr/>
            </a:pPr>
            <a:r>
              <a:rPr lang="en-US" sz="2000" dirty="0" err="1">
                <a:solidFill>
                  <a:srgbClr val="4E883E"/>
                </a:solidFill>
                <a:latin typeface="Calibri"/>
              </a:rPr>
              <a:t>Agri</a:t>
            </a:r>
            <a:r>
              <a:rPr lang="en-US" sz="2000" dirty="0">
                <a:solidFill>
                  <a:srgbClr val="4E883E"/>
                </a:solidFill>
                <a:latin typeface="Calibri"/>
              </a:rPr>
              <a:t>-Commodities Information Services</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2000" dirty="0" err="1" smtClean="0">
                <a:solidFill>
                  <a:srgbClr val="4E883E"/>
                </a:solidFill>
                <a:latin typeface="Calibri"/>
              </a:rPr>
              <a:t>Agri</a:t>
            </a:r>
            <a:r>
              <a:rPr lang="en-US" sz="2000" dirty="0" smtClean="0">
                <a:solidFill>
                  <a:srgbClr val="4E883E"/>
                </a:solidFill>
                <a:latin typeface="Calibri"/>
              </a:rPr>
              <a:t>-Commodities </a:t>
            </a:r>
            <a:r>
              <a:rPr lang="en-US" sz="2000" dirty="0">
                <a:solidFill>
                  <a:srgbClr val="4E883E"/>
                </a:solidFill>
                <a:latin typeface="Calibri"/>
              </a:rPr>
              <a:t>Research Services</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2000" dirty="0" smtClean="0">
                <a:solidFill>
                  <a:srgbClr val="4E883E"/>
                </a:solidFill>
                <a:latin typeface="Calibri"/>
              </a:rPr>
              <a:t>Advisory </a:t>
            </a:r>
            <a:r>
              <a:rPr lang="en-US" sz="2000" dirty="0">
                <a:solidFill>
                  <a:srgbClr val="4E883E"/>
                </a:solidFill>
                <a:latin typeface="Calibri"/>
              </a:rPr>
              <a:t>and Consulting Services</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2000" dirty="0" smtClean="0">
                <a:solidFill>
                  <a:srgbClr val="4E883E"/>
                </a:solidFill>
                <a:latin typeface="Calibri" pitchFamily="34" charset="0"/>
                <a:cs typeface="Arial" charset="0"/>
              </a:rPr>
              <a:t>Crop Insurance Services</a:t>
            </a:r>
            <a:endParaRPr lang="en-IN" sz="2000" dirty="0">
              <a:solidFill>
                <a:prstClr val="black"/>
              </a:solidFill>
              <a:latin typeface="Calibri"/>
            </a:endParaRPr>
          </a:p>
        </p:txBody>
      </p:sp>
      <p:sp>
        <p:nvSpPr>
          <p:cNvPr id="6" name="TextBox 5"/>
          <p:cNvSpPr txBox="1"/>
          <p:nvPr/>
        </p:nvSpPr>
        <p:spPr>
          <a:xfrm>
            <a:off x="173182" y="3504654"/>
            <a:ext cx="7370618" cy="1600438"/>
          </a:xfrm>
          <a:prstGeom prst="rect">
            <a:avLst/>
          </a:prstGeom>
          <a:noFill/>
        </p:spPr>
        <p:txBody>
          <a:bodyPr wrap="square">
            <a:spAutoFit/>
          </a:bodyPr>
          <a:lstStyle/>
          <a:p>
            <a:pPr marL="457200" indent="-457200" defTabSz="914400" fontAlgn="auto" hangingPunct="1">
              <a:lnSpc>
                <a:spcPct val="100000"/>
              </a:lnSpc>
              <a:spcBef>
                <a:spcPts val="0"/>
              </a:spcBef>
              <a:spcAft>
                <a:spcPts val="0"/>
              </a:spcAft>
              <a:buClrTx/>
              <a:buSzTx/>
              <a:buFont typeface="Arial" pitchFamily="34" charset="0"/>
              <a:buChar char="•"/>
              <a:defRPr/>
            </a:pPr>
            <a:r>
              <a:rPr lang="en-US" sz="1400" dirty="0" smtClean="0">
                <a:solidFill>
                  <a:srgbClr val="4E883E"/>
                </a:solidFill>
                <a:latin typeface="Calibri"/>
              </a:rPr>
              <a:t>Started in 2000 to bridge the information divide in </a:t>
            </a:r>
            <a:r>
              <a:rPr lang="en-US" sz="1400" dirty="0" err="1" smtClean="0">
                <a:solidFill>
                  <a:srgbClr val="4E883E"/>
                </a:solidFill>
                <a:latin typeface="Calibri"/>
              </a:rPr>
              <a:t>agri</a:t>
            </a:r>
            <a:r>
              <a:rPr lang="en-US" sz="1400" dirty="0" smtClean="0">
                <a:solidFill>
                  <a:srgbClr val="4E883E"/>
                </a:solidFill>
                <a:latin typeface="Calibri"/>
              </a:rPr>
              <a:t>-markets.</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1400" dirty="0" smtClean="0">
                <a:solidFill>
                  <a:srgbClr val="4E883E"/>
                </a:solidFill>
                <a:latin typeface="Calibri"/>
              </a:rPr>
              <a:t>Disseminated information hitherto available only to top Trading houses to small traders and farmers</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1400" dirty="0" smtClean="0">
                <a:solidFill>
                  <a:srgbClr val="4E883E"/>
                </a:solidFill>
                <a:latin typeface="Calibri"/>
              </a:rPr>
              <a:t>Have evolved with the times. Moved from</a:t>
            </a:r>
          </a:p>
          <a:p>
            <a:pPr marL="1200150" lvl="1" indent="-457200" defTabSz="914400" fontAlgn="auto" hangingPunct="1">
              <a:lnSpc>
                <a:spcPct val="100000"/>
              </a:lnSpc>
              <a:spcBef>
                <a:spcPts val="0"/>
              </a:spcBef>
              <a:spcAft>
                <a:spcPts val="0"/>
              </a:spcAft>
              <a:buClrTx/>
              <a:buSzTx/>
              <a:buFont typeface="Arial" pitchFamily="34" charset="0"/>
              <a:buChar char="•"/>
              <a:defRPr/>
            </a:pPr>
            <a:r>
              <a:rPr lang="en-US" sz="1400" dirty="0" smtClean="0">
                <a:solidFill>
                  <a:srgbClr val="4E883E"/>
                </a:solidFill>
                <a:latin typeface="Calibri"/>
              </a:rPr>
              <a:t>Print + Internet , to</a:t>
            </a:r>
            <a:endParaRPr lang="en-US" sz="1400" dirty="0" smtClean="0">
              <a:solidFill>
                <a:srgbClr val="4E883E"/>
              </a:solidFill>
              <a:latin typeface="Calibri"/>
              <a:sym typeface="Wingdings" pitchFamily="2" charset="2"/>
            </a:endParaRPr>
          </a:p>
          <a:p>
            <a:pPr marL="1200150" lvl="1" indent="-457200" defTabSz="914400" fontAlgn="auto" hangingPunct="1">
              <a:lnSpc>
                <a:spcPct val="100000"/>
              </a:lnSpc>
              <a:spcBef>
                <a:spcPts val="0"/>
              </a:spcBef>
              <a:spcAft>
                <a:spcPts val="0"/>
              </a:spcAft>
              <a:buClrTx/>
              <a:buSzTx/>
              <a:buFont typeface="Arial" pitchFamily="34" charset="0"/>
              <a:buChar char="•"/>
              <a:defRPr/>
            </a:pPr>
            <a:r>
              <a:rPr lang="en-US" sz="1400" dirty="0" smtClean="0">
                <a:solidFill>
                  <a:srgbClr val="4E883E"/>
                </a:solidFill>
                <a:latin typeface="Calibri"/>
                <a:sym typeface="Wingdings" pitchFamily="2" charset="2"/>
              </a:rPr>
              <a:t>Internet Only, to </a:t>
            </a:r>
          </a:p>
          <a:p>
            <a:pPr marL="1200150" lvl="1" indent="-457200" defTabSz="914400" fontAlgn="auto" hangingPunct="1">
              <a:lnSpc>
                <a:spcPct val="100000"/>
              </a:lnSpc>
              <a:spcBef>
                <a:spcPts val="0"/>
              </a:spcBef>
              <a:spcAft>
                <a:spcPts val="0"/>
              </a:spcAft>
              <a:buClrTx/>
              <a:buSzTx/>
              <a:buFont typeface="Arial" pitchFamily="34" charset="0"/>
              <a:buChar char="•"/>
              <a:defRPr/>
            </a:pPr>
            <a:r>
              <a:rPr lang="en-US" sz="1400" dirty="0" smtClean="0">
                <a:solidFill>
                  <a:srgbClr val="4E883E"/>
                </a:solidFill>
                <a:latin typeface="Calibri"/>
                <a:sym typeface="Wingdings" pitchFamily="2" charset="2"/>
              </a:rPr>
              <a:t>Mobile + Internet</a:t>
            </a:r>
            <a:endParaRPr lang="en-IN" sz="1400" dirty="0">
              <a:solidFill>
                <a:prstClr val="black"/>
              </a:solidFill>
              <a:latin typeface="Calibri"/>
            </a:endParaRPr>
          </a:p>
        </p:txBody>
      </p:sp>
      <p:sp>
        <p:nvSpPr>
          <p:cNvPr id="7" name="Content Placeholder 2"/>
          <p:cNvSpPr txBox="1">
            <a:spLocks/>
          </p:cNvSpPr>
          <p:nvPr/>
        </p:nvSpPr>
        <p:spPr>
          <a:xfrm>
            <a:off x="76200" y="5395837"/>
            <a:ext cx="7696199" cy="1004963"/>
          </a:xfrm>
          <a:prstGeom prst="rect">
            <a:avLst/>
          </a:prstGeom>
        </p:spPr>
        <p:txBody>
          <a:bodyP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fontAlgn="auto">
              <a:lnSpc>
                <a:spcPct val="100000"/>
              </a:lnSpc>
              <a:spcBef>
                <a:spcPts val="0"/>
              </a:spcBef>
              <a:buFont typeface="Arial" pitchFamily="34" charset="0"/>
              <a:buChar char="•"/>
              <a:defRPr/>
            </a:pPr>
            <a:r>
              <a:rPr lang="en-US" sz="1400" dirty="0" smtClean="0">
                <a:solidFill>
                  <a:srgbClr val="4E883E"/>
                </a:solidFill>
                <a:latin typeface="Calibri" panose="020F0502020204030204" pitchFamily="34" charset="0"/>
              </a:rPr>
              <a:t>What </a:t>
            </a:r>
            <a:r>
              <a:rPr lang="en-US" sz="1400" dirty="0" err="1" smtClean="0">
                <a:solidFill>
                  <a:srgbClr val="4E883E"/>
                </a:solidFill>
                <a:latin typeface="Calibri" panose="020F0502020204030204" pitchFamily="34" charset="0"/>
              </a:rPr>
              <a:t>Agriwatch</a:t>
            </a:r>
            <a:r>
              <a:rPr lang="en-US" sz="1400" dirty="0" smtClean="0">
                <a:solidFill>
                  <a:srgbClr val="4E883E"/>
                </a:solidFill>
                <a:latin typeface="Calibri" panose="020F0502020204030204" pitchFamily="34" charset="0"/>
              </a:rPr>
              <a:t> Does: </a:t>
            </a:r>
          </a:p>
          <a:p>
            <a:pPr marL="857250" lvl="1" indent="-457200" fontAlgn="auto">
              <a:lnSpc>
                <a:spcPct val="100000"/>
              </a:lnSpc>
              <a:spcBef>
                <a:spcPts val="0"/>
              </a:spcBef>
              <a:buFont typeface="Arial" pitchFamily="34" charset="0"/>
              <a:buChar char="•"/>
              <a:defRPr/>
            </a:pPr>
            <a:r>
              <a:rPr lang="en-US" sz="1400" dirty="0" smtClean="0">
                <a:solidFill>
                  <a:srgbClr val="4E883E"/>
                </a:solidFill>
                <a:latin typeface="Calibri" panose="020F0502020204030204" pitchFamily="34" charset="0"/>
              </a:rPr>
              <a:t>Provide reliable, timely and actionable info on all on </a:t>
            </a:r>
            <a:r>
              <a:rPr lang="en-US" sz="1400" dirty="0" err="1" smtClean="0">
                <a:solidFill>
                  <a:srgbClr val="4E883E"/>
                </a:solidFill>
                <a:latin typeface="Calibri" panose="020F0502020204030204" pitchFamily="34" charset="0"/>
              </a:rPr>
              <a:t>agri</a:t>
            </a:r>
            <a:r>
              <a:rPr lang="en-US" sz="1400" dirty="0" smtClean="0">
                <a:solidFill>
                  <a:srgbClr val="4E883E"/>
                </a:solidFill>
                <a:latin typeface="Calibri" panose="020F0502020204030204" pitchFamily="34" charset="0"/>
              </a:rPr>
              <a:t>-commodities in India. </a:t>
            </a:r>
          </a:p>
          <a:p>
            <a:pPr marL="857250" lvl="1" indent="-457200" fontAlgn="auto">
              <a:lnSpc>
                <a:spcPct val="100000"/>
              </a:lnSpc>
              <a:spcBef>
                <a:spcPts val="0"/>
              </a:spcBef>
              <a:buFont typeface="Arial" pitchFamily="34" charset="0"/>
              <a:buChar char="•"/>
              <a:defRPr/>
            </a:pPr>
            <a:r>
              <a:rPr lang="en-US" sz="1400" dirty="0" smtClean="0">
                <a:solidFill>
                  <a:srgbClr val="4E883E"/>
                </a:solidFill>
                <a:latin typeface="Calibri" panose="020F0502020204030204" pitchFamily="34" charset="0"/>
              </a:rPr>
              <a:t>Website and App with latest news and analysis (</a:t>
            </a:r>
            <a:r>
              <a:rPr lang="en-US" sz="1400" dirty="0" smtClean="0">
                <a:solidFill>
                  <a:srgbClr val="4E883E"/>
                </a:solidFill>
                <a:latin typeface="Calibri" panose="020F0502020204030204" pitchFamily="34" charset="0"/>
                <a:hlinkClick r:id="rId5"/>
              </a:rPr>
              <a:t>www.agriwatch.com</a:t>
            </a:r>
            <a:r>
              <a:rPr lang="en-US" sz="1400" dirty="0" smtClean="0">
                <a:solidFill>
                  <a:srgbClr val="4E883E"/>
                </a:solidFill>
                <a:latin typeface="Calibri" panose="020F0502020204030204" pitchFamily="34" charset="0"/>
              </a:rPr>
              <a:t>) and custom reports for clients</a:t>
            </a:r>
            <a:endParaRPr lang="en-IN" sz="1400" dirty="0"/>
          </a:p>
        </p:txBody>
      </p:sp>
      <p:sp>
        <p:nvSpPr>
          <p:cNvPr id="8" name="Title 1"/>
          <p:cNvSpPr txBox="1">
            <a:spLocks/>
          </p:cNvSpPr>
          <p:nvPr/>
        </p:nvSpPr>
        <p:spPr>
          <a:xfrm>
            <a:off x="685800" y="6412099"/>
            <a:ext cx="6347713" cy="369701"/>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fontAlgn="auto">
              <a:lnSpc>
                <a:spcPct val="100000"/>
              </a:lnSpc>
              <a:spcAft>
                <a:spcPts val="0"/>
              </a:spcAft>
              <a:buClrTx/>
              <a:buSzTx/>
              <a:buFontTx/>
            </a:pPr>
            <a:r>
              <a:rPr lang="en-US" sz="1600" b="1" dirty="0" smtClean="0">
                <a:solidFill>
                  <a:srgbClr val="4E883E"/>
                </a:solidFill>
                <a:latin typeface="Calibri" panose="020F0502020204030204" pitchFamily="34" charset="0"/>
              </a:rPr>
              <a:t>Addressing Agriculture: one of the most opaque sectors in the world</a:t>
            </a:r>
            <a:endParaRPr lang="en-IN" sz="1600" b="1" dirty="0">
              <a:latin typeface="Calibri" panose="020F050202020403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90600" y="279400"/>
            <a:ext cx="6347713" cy="558800"/>
          </a:xfrm>
          <a:prstGeom prst="rect">
            <a:avLst/>
          </a:prstGeom>
        </p:spPr>
        <p:txBody>
          <a:bodyPr>
            <a:normAutofit fontScale="750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lnSpc>
                <a:spcPct val="100000"/>
              </a:lnSpc>
              <a:spcAft>
                <a:spcPts val="0"/>
              </a:spcAft>
              <a:buClrTx/>
              <a:buSzTx/>
              <a:buFontTx/>
            </a:pPr>
            <a:r>
              <a:rPr lang="en-US" b="1" dirty="0" smtClean="0">
                <a:solidFill>
                  <a:schemeClr val="accent2">
                    <a:lumMod val="75000"/>
                  </a:schemeClr>
                </a:solidFill>
              </a:rPr>
              <a:t>Looking Forward – existing business</a:t>
            </a:r>
            <a:endParaRPr lang="en-IN" dirty="0"/>
          </a:p>
        </p:txBody>
      </p:sp>
      <p:sp>
        <p:nvSpPr>
          <p:cNvPr id="5" name="TextBox 4"/>
          <p:cNvSpPr txBox="1"/>
          <p:nvPr/>
        </p:nvSpPr>
        <p:spPr>
          <a:xfrm>
            <a:off x="304800" y="1219200"/>
            <a:ext cx="6858000" cy="893834"/>
          </a:xfrm>
          <a:prstGeom prst="rect">
            <a:avLst/>
          </a:prstGeom>
          <a:noFill/>
        </p:spPr>
        <p:txBody>
          <a:bodyPr wrap="square" rtlCol="0">
            <a:spAutoFit/>
          </a:bodyPr>
          <a:lstStyle/>
          <a:p>
            <a:r>
              <a:rPr lang="en-US" sz="1400" dirty="0" smtClean="0">
                <a:latin typeface="Calibri" panose="020F0502020204030204" pitchFamily="34" charset="0"/>
                <a:cs typeface="Calibri" panose="020F0502020204030204" pitchFamily="34" charset="0"/>
              </a:rPr>
              <a:t>Crop Insurance is the key growth area for the next 3-5 years. </a:t>
            </a:r>
            <a:r>
              <a:rPr lang="en-US" sz="1400" dirty="0" err="1" smtClean="0">
                <a:latin typeface="Calibri" panose="020F0502020204030204" pitchFamily="34" charset="0"/>
                <a:cs typeface="Calibri" panose="020F0502020204030204" pitchFamily="34" charset="0"/>
              </a:rPr>
              <a:t>Agriwatch</a:t>
            </a:r>
            <a:r>
              <a:rPr lang="en-US" sz="1400" dirty="0" smtClean="0">
                <a:latin typeface="Calibri" panose="020F0502020204030204" pitchFamily="34" charset="0"/>
                <a:cs typeface="Calibri" panose="020F0502020204030204" pitchFamily="34" charset="0"/>
              </a:rPr>
              <a:t> is one of the </a:t>
            </a:r>
            <a:r>
              <a:rPr lang="en-US" sz="1400" dirty="0" smtClean="0">
                <a:latin typeface="Calibri" panose="020F0502020204030204" pitchFamily="34" charset="0"/>
                <a:cs typeface="Calibri" panose="020F0502020204030204" pitchFamily="34" charset="0"/>
              </a:rPr>
              <a:t>top 3 players in this segment. </a:t>
            </a:r>
            <a:r>
              <a:rPr lang="en-US" sz="1400" dirty="0" smtClean="0">
                <a:latin typeface="Calibri" panose="020F0502020204030204" pitchFamily="34" charset="0"/>
                <a:cs typeface="Calibri" panose="020F0502020204030204" pitchFamily="34" charset="0"/>
              </a:rPr>
              <a:t>The current coverage is only about 40% of all the districts and Panchayats. This is set to double during the next 3-4 years</a:t>
            </a:r>
          </a:p>
          <a:p>
            <a:r>
              <a:rPr lang="en-US" sz="1400" dirty="0" smtClean="0">
                <a:latin typeface="Calibri" panose="020F0502020204030204" pitchFamily="34" charset="0"/>
                <a:cs typeface="Calibri" panose="020F0502020204030204" pitchFamily="34" charset="0"/>
              </a:rPr>
              <a:t>Other business lines will also continue to display the historic growth rates</a:t>
            </a:r>
            <a:endParaRPr lang="en-US" sz="1400" dirty="0">
              <a:latin typeface="Calibri" panose="020F0502020204030204" pitchFamily="34" charset="0"/>
              <a:cs typeface="Calibri" panose="020F0502020204030204" pitchFamily="34" charset="0"/>
            </a:endParaRPr>
          </a:p>
        </p:txBody>
      </p:sp>
      <p:pic>
        <p:nvPicPr>
          <p:cNvPr id="6" name="Picture 5"/>
          <p:cNvPicPr>
            <a:picLocks noChangeAspect="1"/>
          </p:cNvPicPr>
          <p:nvPr/>
        </p:nvPicPr>
        <p:blipFill>
          <a:blip r:embed="rId2"/>
          <a:stretch>
            <a:fillRect/>
          </a:stretch>
        </p:blipFill>
        <p:spPr>
          <a:xfrm>
            <a:off x="838200" y="2461550"/>
            <a:ext cx="4567058" cy="4109312"/>
          </a:xfrm>
          <a:prstGeom prst="rect">
            <a:avLst/>
          </a:prstGeom>
        </p:spPr>
      </p:pic>
      <p:pic>
        <p:nvPicPr>
          <p:cNvPr id="7" name="Picture 6"/>
          <p:cNvPicPr>
            <a:picLocks noChangeAspect="1"/>
          </p:cNvPicPr>
          <p:nvPr/>
        </p:nvPicPr>
        <p:blipFill>
          <a:blip r:embed="rId3"/>
          <a:stretch>
            <a:fillRect/>
          </a:stretch>
        </p:blipFill>
        <p:spPr>
          <a:xfrm>
            <a:off x="3429001" y="2895600"/>
            <a:ext cx="538162" cy="1284999"/>
          </a:xfrm>
          <a:prstGeom prst="rect">
            <a:avLst/>
          </a:prstGeom>
        </p:spPr>
      </p:pic>
      <p:sp>
        <p:nvSpPr>
          <p:cNvPr id="8" name="TextBox 7"/>
          <p:cNvSpPr txBox="1"/>
          <p:nvPr/>
        </p:nvSpPr>
        <p:spPr>
          <a:xfrm>
            <a:off x="1441191" y="4180599"/>
            <a:ext cx="692410" cy="550343"/>
          </a:xfrm>
          <a:prstGeom prst="rect">
            <a:avLst/>
          </a:prstGeom>
          <a:noFill/>
        </p:spPr>
        <p:txBody>
          <a:bodyPr wrap="square" rtlCol="0">
            <a:spAutoFit/>
          </a:bodyPr>
          <a:lstStyle/>
          <a:p>
            <a:r>
              <a:rPr lang="en-US" dirty="0" smtClean="0">
                <a:solidFill>
                  <a:srgbClr val="FF0000"/>
                </a:solidFill>
              </a:rPr>
              <a:t>81.7</a:t>
            </a:r>
          </a:p>
          <a:p>
            <a:r>
              <a:rPr lang="en-US" sz="1400" dirty="0" smtClean="0">
                <a:solidFill>
                  <a:srgbClr val="FF0000"/>
                </a:solidFill>
              </a:rPr>
              <a:t>million</a:t>
            </a:r>
            <a:endParaRPr lang="en-US" sz="1400" dirty="0">
              <a:solidFill>
                <a:srgbClr val="FF0000"/>
              </a:solidFill>
            </a:endParaRPr>
          </a:p>
        </p:txBody>
      </p:sp>
      <p:sp>
        <p:nvSpPr>
          <p:cNvPr id="9" name="TextBox 8"/>
          <p:cNvSpPr txBox="1"/>
          <p:nvPr/>
        </p:nvSpPr>
        <p:spPr>
          <a:xfrm>
            <a:off x="4782746" y="2743200"/>
            <a:ext cx="856054" cy="550343"/>
          </a:xfrm>
          <a:prstGeom prst="rect">
            <a:avLst/>
          </a:prstGeom>
          <a:noFill/>
        </p:spPr>
        <p:txBody>
          <a:bodyPr wrap="square" rtlCol="0">
            <a:spAutoFit/>
          </a:bodyPr>
          <a:lstStyle/>
          <a:p>
            <a:r>
              <a:rPr lang="en-US" b="1" dirty="0" smtClean="0">
                <a:solidFill>
                  <a:schemeClr val="accent2">
                    <a:lumMod val="50000"/>
                  </a:schemeClr>
                </a:solidFill>
              </a:rPr>
              <a:t>170</a:t>
            </a:r>
          </a:p>
          <a:p>
            <a:r>
              <a:rPr lang="en-US" sz="1400" b="1" dirty="0" smtClean="0">
                <a:solidFill>
                  <a:schemeClr val="accent2">
                    <a:lumMod val="50000"/>
                  </a:schemeClr>
                </a:solidFill>
              </a:rPr>
              <a:t>million</a:t>
            </a:r>
            <a:endParaRPr lang="en-US" sz="1400" b="1" dirty="0">
              <a:solidFill>
                <a:schemeClr val="accent2">
                  <a:lumMod val="50000"/>
                </a:schemeClr>
              </a:solidFill>
            </a:endParaRPr>
          </a:p>
        </p:txBody>
      </p:sp>
      <p:sp>
        <p:nvSpPr>
          <p:cNvPr id="10" name="TextBox 9"/>
          <p:cNvSpPr txBox="1"/>
          <p:nvPr/>
        </p:nvSpPr>
        <p:spPr>
          <a:xfrm>
            <a:off x="5584474" y="2743200"/>
            <a:ext cx="856054" cy="550343"/>
          </a:xfrm>
          <a:prstGeom prst="rect">
            <a:avLst/>
          </a:prstGeom>
          <a:noFill/>
        </p:spPr>
        <p:txBody>
          <a:bodyPr wrap="square" rtlCol="0">
            <a:spAutoFit/>
          </a:bodyPr>
          <a:lstStyle/>
          <a:p>
            <a:r>
              <a:rPr lang="en-US" b="1" dirty="0" smtClean="0">
                <a:solidFill>
                  <a:schemeClr val="accent2">
                    <a:lumMod val="50000"/>
                  </a:schemeClr>
                </a:solidFill>
              </a:rPr>
              <a:t>17</a:t>
            </a:r>
          </a:p>
          <a:p>
            <a:r>
              <a:rPr lang="en-US" sz="1400" b="1" dirty="0" smtClean="0">
                <a:solidFill>
                  <a:schemeClr val="accent2">
                    <a:lumMod val="50000"/>
                  </a:schemeClr>
                </a:solidFill>
              </a:rPr>
              <a:t>Cr</a:t>
            </a:r>
            <a:endParaRPr lang="en-US" sz="1400" b="1" dirty="0">
              <a:solidFill>
                <a:schemeClr val="accent2">
                  <a:lumMod val="50000"/>
                </a:schemeClr>
              </a:solidFill>
            </a:endParaRPr>
          </a:p>
        </p:txBody>
      </p:sp>
      <p:sp>
        <p:nvSpPr>
          <p:cNvPr id="11" name="TextBox 10"/>
          <p:cNvSpPr txBox="1"/>
          <p:nvPr/>
        </p:nvSpPr>
        <p:spPr>
          <a:xfrm>
            <a:off x="2088891" y="4152890"/>
            <a:ext cx="692410" cy="550343"/>
          </a:xfrm>
          <a:prstGeom prst="rect">
            <a:avLst/>
          </a:prstGeom>
          <a:noFill/>
        </p:spPr>
        <p:txBody>
          <a:bodyPr wrap="square" rtlCol="0">
            <a:spAutoFit/>
          </a:bodyPr>
          <a:lstStyle/>
          <a:p>
            <a:r>
              <a:rPr lang="en-US" dirty="0" smtClean="0">
                <a:solidFill>
                  <a:srgbClr val="FF0000"/>
                </a:solidFill>
              </a:rPr>
              <a:t>8.2</a:t>
            </a:r>
          </a:p>
          <a:p>
            <a:r>
              <a:rPr lang="en-US" sz="1400" dirty="0" smtClean="0">
                <a:solidFill>
                  <a:srgbClr val="FF0000"/>
                </a:solidFill>
              </a:rPr>
              <a:t>Cr</a:t>
            </a:r>
            <a:endParaRPr lang="en-US" sz="1400" dirty="0">
              <a:solidFill>
                <a:srgbClr val="FF0000"/>
              </a:solidFill>
            </a:endParaRPr>
          </a:p>
        </p:txBody>
      </p:sp>
    </p:spTree>
    <p:extLst>
      <p:ext uri="{BB962C8B-B14F-4D97-AF65-F5344CB8AC3E}">
        <p14:creationId xmlns:p14="http://schemas.microsoft.com/office/powerpoint/2010/main" val="852164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90600" y="279400"/>
            <a:ext cx="6347713" cy="558800"/>
          </a:xfrm>
          <a:prstGeom prst="rect">
            <a:avLst/>
          </a:prstGeom>
        </p:spPr>
        <p:txBody>
          <a:bodyPr>
            <a:normAutofit fontScale="900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lnSpc>
                <a:spcPct val="100000"/>
              </a:lnSpc>
              <a:spcAft>
                <a:spcPts val="0"/>
              </a:spcAft>
              <a:buClrTx/>
              <a:buSzTx/>
              <a:buFontTx/>
            </a:pPr>
            <a:r>
              <a:rPr lang="en-US" b="1" dirty="0" smtClean="0">
                <a:solidFill>
                  <a:schemeClr val="accent2">
                    <a:lumMod val="75000"/>
                  </a:schemeClr>
                </a:solidFill>
              </a:rPr>
              <a:t>New Opportunity</a:t>
            </a:r>
            <a:endParaRPr lang="en-IN" dirty="0"/>
          </a:p>
        </p:txBody>
      </p:sp>
      <p:sp>
        <p:nvSpPr>
          <p:cNvPr id="4" name="TextBox 3"/>
          <p:cNvSpPr txBox="1"/>
          <p:nvPr/>
        </p:nvSpPr>
        <p:spPr>
          <a:xfrm>
            <a:off x="381000" y="1219200"/>
            <a:ext cx="3505200" cy="893834"/>
          </a:xfrm>
          <a:prstGeom prst="rect">
            <a:avLst/>
          </a:prstGeom>
          <a:noFill/>
          <a:ln>
            <a:solidFill>
              <a:schemeClr val="accent2">
                <a:lumMod val="75000"/>
              </a:schemeClr>
            </a:solidFill>
          </a:ln>
        </p:spPr>
        <p:txBody>
          <a:bodyPr wrap="square" rtlCol="0">
            <a:spAutoFit/>
          </a:bodyPr>
          <a:lstStyle/>
          <a:p>
            <a:pPr algn="ctr"/>
            <a:r>
              <a:rPr lang="en-US" sz="1400" dirty="0" smtClean="0">
                <a:latin typeface="Calibri" panose="020F0502020204030204" pitchFamily="34" charset="0"/>
                <a:cs typeface="Calibri" panose="020F0502020204030204" pitchFamily="34" charset="0"/>
              </a:rPr>
              <a:t>The insurance sector has a weather station module wherein about 20,000 small IOT enabled stations have been set up for measuring key parameters</a:t>
            </a:r>
            <a:endParaRPr lang="en-US" sz="1400" dirty="0">
              <a:latin typeface="Calibri" panose="020F0502020204030204" pitchFamily="34" charset="0"/>
              <a:cs typeface="Calibri" panose="020F0502020204030204" pitchFamily="34" charset="0"/>
            </a:endParaRPr>
          </a:p>
        </p:txBody>
      </p:sp>
      <p:sp>
        <p:nvSpPr>
          <p:cNvPr id="5" name="TextBox 4"/>
          <p:cNvSpPr txBox="1"/>
          <p:nvPr/>
        </p:nvSpPr>
        <p:spPr>
          <a:xfrm>
            <a:off x="4164456" y="1239766"/>
            <a:ext cx="2845944" cy="893834"/>
          </a:xfrm>
          <a:prstGeom prst="rect">
            <a:avLst/>
          </a:prstGeom>
          <a:noFill/>
          <a:ln>
            <a:solidFill>
              <a:srgbClr val="FF0000"/>
            </a:solidFill>
          </a:ln>
        </p:spPr>
        <p:txBody>
          <a:bodyPr wrap="square" rtlCol="0">
            <a:spAutoFit/>
          </a:bodyPr>
          <a:lstStyle/>
          <a:p>
            <a:pPr algn="ctr"/>
            <a:r>
              <a:rPr lang="en-US" sz="1400" dirty="0" smtClean="0">
                <a:latin typeface="Calibri" panose="020F0502020204030204" pitchFamily="34" charset="0"/>
                <a:cs typeface="Calibri" panose="020F0502020204030204" pitchFamily="34" charset="0"/>
              </a:rPr>
              <a:t>There is potential for setting up an additional 40,000 to 50,000 stations</a:t>
            </a:r>
          </a:p>
          <a:p>
            <a:pPr algn="ctr"/>
            <a:r>
              <a:rPr lang="en-US" sz="1400" dirty="0" smtClean="0">
                <a:latin typeface="Calibri" panose="020F0502020204030204" pitchFamily="34" charset="0"/>
                <a:cs typeface="Calibri" panose="020F0502020204030204" pitchFamily="34" charset="0"/>
              </a:rPr>
              <a:t>And </a:t>
            </a:r>
            <a:r>
              <a:rPr lang="en-US" sz="1400" dirty="0" err="1" smtClean="0">
                <a:latin typeface="Calibri" panose="020F0502020204030204" pitchFamily="34" charset="0"/>
                <a:cs typeface="Calibri" panose="020F0502020204030204" pitchFamily="34" charset="0"/>
              </a:rPr>
              <a:t>Agriwatch</a:t>
            </a:r>
            <a:r>
              <a:rPr lang="en-US" sz="1400" dirty="0" smtClean="0">
                <a:latin typeface="Calibri" panose="020F0502020204030204" pitchFamily="34" charset="0"/>
                <a:cs typeface="Calibri" panose="020F0502020204030204" pitchFamily="34" charset="0"/>
              </a:rPr>
              <a:t> is well positioned to do at least 10,000 of it</a:t>
            </a:r>
            <a:endParaRPr lang="en-US" sz="1400" dirty="0">
              <a:latin typeface="Calibri" panose="020F0502020204030204" pitchFamily="34" charset="0"/>
              <a:cs typeface="Calibri" panose="020F0502020204030204" pitchFamily="34" charset="0"/>
            </a:endParaRPr>
          </a:p>
        </p:txBody>
      </p:sp>
      <p:sp>
        <p:nvSpPr>
          <p:cNvPr id="7" name="TextBox 6"/>
          <p:cNvSpPr txBox="1"/>
          <p:nvPr/>
        </p:nvSpPr>
        <p:spPr>
          <a:xfrm>
            <a:off x="381000" y="3429000"/>
            <a:ext cx="2209800" cy="3097964"/>
          </a:xfrm>
          <a:prstGeom prst="rect">
            <a:avLst/>
          </a:prstGeom>
          <a:noFill/>
        </p:spPr>
        <p:txBody>
          <a:bodyPr wrap="square" rtlCol="0">
            <a:spAutoFit/>
          </a:bodyPr>
          <a:lstStyle/>
          <a:p>
            <a:r>
              <a:rPr lang="en-US" sz="1400" dirty="0" smtClean="0">
                <a:latin typeface="Calibri" panose="020F0502020204030204" pitchFamily="34" charset="0"/>
                <a:cs typeface="Calibri" panose="020F0502020204030204" pitchFamily="34" charset="0"/>
              </a:rPr>
              <a:t>There is a large market for crop forecasting based on satellite images and weather data. These products are based on predictive analytics and will have a world wide market for companies in the agriculture space and research institutions. </a:t>
            </a:r>
            <a:r>
              <a:rPr lang="en-US" sz="1400" dirty="0" err="1" smtClean="0">
                <a:latin typeface="Calibri" panose="020F0502020204030204" pitchFamily="34" charset="0"/>
                <a:cs typeface="Calibri" panose="020F0502020204030204" pitchFamily="34" charset="0"/>
              </a:rPr>
              <a:t>Agriwatch</a:t>
            </a:r>
            <a:r>
              <a:rPr lang="en-US" sz="1400" dirty="0" smtClean="0">
                <a:latin typeface="Calibri" panose="020F0502020204030204" pitchFamily="34" charset="0"/>
                <a:cs typeface="Calibri" panose="020F0502020204030204" pitchFamily="34" charset="0"/>
              </a:rPr>
              <a:t> is in a position to realize business of the order of INR 15-25 Cr pa within a 4-5 years time span</a:t>
            </a:r>
            <a:endParaRPr lang="en-US" sz="1400" dirty="0">
              <a:latin typeface="Calibri" panose="020F0502020204030204" pitchFamily="34" charset="0"/>
              <a:cs typeface="Calibri" panose="020F0502020204030204" pitchFamily="34" charset="0"/>
            </a:endParaRPr>
          </a:p>
        </p:txBody>
      </p:sp>
      <p:sp>
        <p:nvSpPr>
          <p:cNvPr id="8" name="TextBox 7"/>
          <p:cNvSpPr txBox="1"/>
          <p:nvPr/>
        </p:nvSpPr>
        <p:spPr>
          <a:xfrm>
            <a:off x="1219200" y="2324100"/>
            <a:ext cx="5181600" cy="693460"/>
          </a:xfrm>
          <a:prstGeom prst="rect">
            <a:avLst/>
          </a:prstGeom>
          <a:noFill/>
          <a:ln>
            <a:noFill/>
          </a:ln>
        </p:spPr>
        <p:txBody>
          <a:bodyPr wrap="square" rtlCol="0">
            <a:spAutoFit/>
          </a:bodyPr>
          <a:lstStyle/>
          <a:p>
            <a:pPr algn="ctr"/>
            <a:r>
              <a:rPr lang="en-US" sz="1400" b="1" i="1" dirty="0" smtClean="0">
                <a:latin typeface="Calibri" panose="020F0502020204030204" pitchFamily="34" charset="0"/>
                <a:cs typeface="Calibri" panose="020F0502020204030204" pitchFamily="34" charset="0"/>
              </a:rPr>
              <a:t>While it will be partially funded by The Government and Insurance companies, There will be an additional outlay of about 10,000 per station – Total investment of INR 10 Cr over 3-4 years</a:t>
            </a:r>
            <a:endParaRPr lang="en-US" sz="1400" b="1" i="1" dirty="0">
              <a:latin typeface="Calibri" panose="020F0502020204030204" pitchFamily="34" charset="0"/>
              <a:cs typeface="Calibri" panose="020F0502020204030204" pitchFamily="34" charset="0"/>
            </a:endParaRPr>
          </a:p>
        </p:txBody>
      </p:sp>
      <p:pic>
        <p:nvPicPr>
          <p:cNvPr id="9" name="Picture 8"/>
          <p:cNvPicPr>
            <a:picLocks noChangeAspect="1"/>
          </p:cNvPicPr>
          <p:nvPr/>
        </p:nvPicPr>
        <p:blipFill>
          <a:blip r:embed="rId2"/>
          <a:stretch>
            <a:fillRect/>
          </a:stretch>
        </p:blipFill>
        <p:spPr>
          <a:xfrm>
            <a:off x="2755278" y="3394365"/>
            <a:ext cx="1758736" cy="1253836"/>
          </a:xfrm>
          <a:prstGeom prst="rect">
            <a:avLst/>
          </a:prstGeom>
        </p:spPr>
      </p:pic>
      <p:sp>
        <p:nvSpPr>
          <p:cNvPr id="10" name="TextBox 9"/>
          <p:cNvSpPr txBox="1"/>
          <p:nvPr/>
        </p:nvSpPr>
        <p:spPr>
          <a:xfrm>
            <a:off x="2755278" y="3130318"/>
            <a:ext cx="1676400" cy="264047"/>
          </a:xfrm>
          <a:prstGeom prst="rect">
            <a:avLst/>
          </a:prstGeom>
          <a:noFill/>
        </p:spPr>
        <p:txBody>
          <a:bodyPr wrap="square" rtlCol="0">
            <a:spAutoFit/>
          </a:bodyPr>
          <a:lstStyle/>
          <a:p>
            <a:r>
              <a:rPr lang="en-US" sz="1200" dirty="0" smtClean="0"/>
              <a:t>Satellite Image data</a:t>
            </a:r>
            <a:endParaRPr lang="en-US" sz="1200" dirty="0"/>
          </a:p>
        </p:txBody>
      </p:sp>
      <p:pic>
        <p:nvPicPr>
          <p:cNvPr id="11" name="Picture 10"/>
          <p:cNvPicPr>
            <a:picLocks noChangeAspect="1"/>
          </p:cNvPicPr>
          <p:nvPr/>
        </p:nvPicPr>
        <p:blipFill>
          <a:blip r:embed="rId3"/>
          <a:stretch>
            <a:fillRect/>
          </a:stretch>
        </p:blipFill>
        <p:spPr>
          <a:xfrm>
            <a:off x="2755279" y="4876800"/>
            <a:ext cx="1758736" cy="965527"/>
          </a:xfrm>
          <a:prstGeom prst="rect">
            <a:avLst/>
          </a:prstGeom>
        </p:spPr>
      </p:pic>
      <p:sp>
        <p:nvSpPr>
          <p:cNvPr id="12" name="TextBox 11"/>
          <p:cNvSpPr txBox="1"/>
          <p:nvPr/>
        </p:nvSpPr>
        <p:spPr>
          <a:xfrm>
            <a:off x="2667000" y="4648200"/>
            <a:ext cx="1676400" cy="264047"/>
          </a:xfrm>
          <a:prstGeom prst="rect">
            <a:avLst/>
          </a:prstGeom>
          <a:noFill/>
        </p:spPr>
        <p:txBody>
          <a:bodyPr wrap="square" rtlCol="0">
            <a:spAutoFit/>
          </a:bodyPr>
          <a:lstStyle/>
          <a:p>
            <a:r>
              <a:rPr lang="en-US" sz="1200" dirty="0" smtClean="0"/>
              <a:t>Weather data</a:t>
            </a:r>
            <a:endParaRPr lang="en-US" sz="1200" dirty="0"/>
          </a:p>
        </p:txBody>
      </p:sp>
      <p:sp>
        <p:nvSpPr>
          <p:cNvPr id="13" name="Right Brace 12"/>
          <p:cNvSpPr/>
          <p:nvPr/>
        </p:nvSpPr>
        <p:spPr>
          <a:xfrm>
            <a:off x="4191000" y="3130318"/>
            <a:ext cx="762000" cy="3396646"/>
          </a:xfrm>
          <a:prstGeom prst="rightBrace">
            <a:avLst/>
          </a:prstGeom>
          <a:ln w="285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2">
                  <a:lumMod val="50000"/>
                </a:schemeClr>
              </a:solidFill>
            </a:endParaRPr>
          </a:p>
        </p:txBody>
      </p:sp>
      <p:sp>
        <p:nvSpPr>
          <p:cNvPr id="14" name="TextBox 13"/>
          <p:cNvSpPr txBox="1"/>
          <p:nvPr/>
        </p:nvSpPr>
        <p:spPr>
          <a:xfrm>
            <a:off x="2667000" y="5908153"/>
            <a:ext cx="1981200" cy="264047"/>
          </a:xfrm>
          <a:prstGeom prst="rect">
            <a:avLst/>
          </a:prstGeom>
          <a:noFill/>
        </p:spPr>
        <p:txBody>
          <a:bodyPr wrap="square" rtlCol="0">
            <a:spAutoFit/>
          </a:bodyPr>
          <a:lstStyle/>
          <a:p>
            <a:r>
              <a:rPr lang="en-US" sz="1200" dirty="0" err="1" smtClean="0"/>
              <a:t>Agriwatch</a:t>
            </a:r>
            <a:r>
              <a:rPr lang="en-US" sz="1200" dirty="0" smtClean="0"/>
              <a:t> market data</a:t>
            </a:r>
            <a:endParaRPr lang="en-US" sz="1200" dirty="0"/>
          </a:p>
        </p:txBody>
      </p:sp>
      <p:sp>
        <p:nvSpPr>
          <p:cNvPr id="15" name="TextBox 14"/>
          <p:cNvSpPr txBox="1"/>
          <p:nvPr/>
        </p:nvSpPr>
        <p:spPr>
          <a:xfrm>
            <a:off x="2667000" y="6212953"/>
            <a:ext cx="1981200" cy="264047"/>
          </a:xfrm>
          <a:prstGeom prst="rect">
            <a:avLst/>
          </a:prstGeom>
          <a:noFill/>
        </p:spPr>
        <p:txBody>
          <a:bodyPr wrap="square" rtlCol="0">
            <a:spAutoFit/>
          </a:bodyPr>
          <a:lstStyle/>
          <a:p>
            <a:r>
              <a:rPr lang="en-US" sz="1200" dirty="0" smtClean="0"/>
              <a:t>Public data</a:t>
            </a:r>
            <a:endParaRPr lang="en-US" sz="1200" dirty="0"/>
          </a:p>
        </p:txBody>
      </p:sp>
      <p:sp>
        <p:nvSpPr>
          <p:cNvPr id="16" name="TextBox 15"/>
          <p:cNvSpPr txBox="1"/>
          <p:nvPr/>
        </p:nvSpPr>
        <p:spPr>
          <a:xfrm>
            <a:off x="5143500" y="3415147"/>
            <a:ext cx="2514600" cy="1895712"/>
          </a:xfrm>
          <a:prstGeom prst="rect">
            <a:avLst/>
          </a:prstGeom>
          <a:noFill/>
        </p:spPr>
        <p:txBody>
          <a:bodyPr wrap="square" rtlCol="0">
            <a:spAutoFit/>
          </a:bodyPr>
          <a:lstStyle/>
          <a:p>
            <a:pPr marL="285750" indent="-285750">
              <a:buFont typeface="Arial" panose="020B0604020202020204" pitchFamily="34" charset="0"/>
              <a:buChar char="•"/>
            </a:pPr>
            <a:r>
              <a:rPr lang="en-US" sz="1400" dirty="0" smtClean="0">
                <a:latin typeface="Calibri" panose="020F0502020204030204" pitchFamily="34" charset="0"/>
                <a:cs typeface="Calibri" panose="020F0502020204030204" pitchFamily="34" charset="0"/>
              </a:rPr>
              <a:t>Syndicated Data products</a:t>
            </a:r>
          </a:p>
          <a:p>
            <a:pPr marL="285750" indent="-285750">
              <a:buFont typeface="Arial" panose="020B0604020202020204" pitchFamily="34" charset="0"/>
              <a:buChar char="•"/>
            </a:pPr>
            <a:r>
              <a:rPr lang="en-US" sz="1400" dirty="0" smtClean="0">
                <a:latin typeface="Calibri" panose="020F0502020204030204" pitchFamily="34" charset="0"/>
                <a:cs typeface="Calibri" panose="020F0502020204030204" pitchFamily="34" charset="0"/>
              </a:rPr>
              <a:t>Customized </a:t>
            </a:r>
            <a:r>
              <a:rPr lang="en-US" sz="1400" dirty="0" smtClean="0">
                <a:latin typeface="Calibri" panose="020F0502020204030204" pitchFamily="34" charset="0"/>
                <a:cs typeface="Calibri" panose="020F0502020204030204" pitchFamily="34" charset="0"/>
              </a:rPr>
              <a:t>detailed analytical reports</a:t>
            </a:r>
          </a:p>
          <a:p>
            <a:pPr marL="285750" indent="-285750">
              <a:buFont typeface="Arial" panose="020B0604020202020204" pitchFamily="34" charset="0"/>
              <a:buChar char="•"/>
            </a:pPr>
            <a:r>
              <a:rPr lang="en-US" sz="1400" dirty="0" smtClean="0">
                <a:latin typeface="Calibri" panose="020F0502020204030204" pitchFamily="34" charset="0"/>
                <a:cs typeface="Calibri" panose="020F0502020204030204" pitchFamily="34" charset="0"/>
              </a:rPr>
              <a:t>Farm </a:t>
            </a:r>
            <a:r>
              <a:rPr lang="en-US" sz="1400" dirty="0" smtClean="0">
                <a:latin typeface="Calibri" panose="020F0502020204030204" pitchFamily="34" charset="0"/>
                <a:cs typeface="Calibri" panose="020F0502020204030204" pitchFamily="34" charset="0"/>
              </a:rPr>
              <a:t>level advisory on </a:t>
            </a:r>
            <a:r>
              <a:rPr lang="en-US" sz="1400" dirty="0" smtClean="0">
                <a:latin typeface="Calibri" panose="020F0502020204030204" pitchFamily="34" charset="0"/>
                <a:cs typeface="Calibri" panose="020F0502020204030204" pitchFamily="34" charset="0"/>
              </a:rPr>
              <a:t>an app</a:t>
            </a:r>
            <a:endParaRPr lang="en-US" sz="14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400" dirty="0" smtClean="0">
                <a:latin typeface="Calibri" panose="020F0502020204030204" pitchFamily="34" charset="0"/>
                <a:cs typeface="Calibri" panose="020F0502020204030204" pitchFamily="34" charset="0"/>
              </a:rPr>
              <a:t>Demand impact product  for FMCG and Cons durables players addressing the rural market</a:t>
            </a:r>
            <a:endParaRPr 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52199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IN" smtClean="0"/>
              <a:t>01/03/14</a:t>
            </a:r>
            <a:endParaRPr lang="en-IN"/>
          </a:p>
        </p:txBody>
      </p:sp>
      <p:sp>
        <p:nvSpPr>
          <p:cNvPr id="3" name="TextBox 2"/>
          <p:cNvSpPr txBox="1"/>
          <p:nvPr/>
        </p:nvSpPr>
        <p:spPr>
          <a:xfrm>
            <a:off x="228600" y="1122785"/>
            <a:ext cx="4495800" cy="5101140"/>
          </a:xfrm>
          <a:prstGeom prst="rect">
            <a:avLst/>
          </a:prstGeom>
          <a:noFill/>
        </p:spPr>
        <p:txBody>
          <a:bodyPr wrap="square" rtlCol="0">
            <a:spAutoFit/>
          </a:bodyPr>
          <a:lstStyle/>
          <a:p>
            <a:r>
              <a:rPr lang="en-US" sz="1600" b="1" dirty="0" smtClean="0"/>
              <a:t>Segments for these products</a:t>
            </a:r>
          </a:p>
          <a:p>
            <a:endParaRPr lang="en-US" sz="1400" dirty="0"/>
          </a:p>
          <a:p>
            <a:pPr marL="285750" indent="-285750">
              <a:buFont typeface="Arial" panose="020B0604020202020204" pitchFamily="34" charset="0"/>
              <a:buChar char="•"/>
            </a:pPr>
            <a:r>
              <a:rPr lang="en-US" sz="1600" dirty="0" smtClean="0"/>
              <a:t>International commodity traders – Cargill, Bunge, Nobel grains, </a:t>
            </a:r>
            <a:r>
              <a:rPr lang="en-US" sz="1600" dirty="0" err="1" smtClean="0"/>
              <a:t>etc</a:t>
            </a:r>
            <a:endParaRPr lang="en-US" sz="1600" dirty="0" smtClean="0"/>
          </a:p>
          <a:p>
            <a:pPr marL="285750" indent="-285750">
              <a:buFont typeface="Arial" panose="020B0604020202020204" pitchFamily="34" charset="0"/>
              <a:buChar char="•"/>
            </a:pPr>
            <a:r>
              <a:rPr lang="en-US" sz="1600" dirty="0" smtClean="0"/>
              <a:t>Institutions – USDA, FAO, World Bank, ADB, Central and State </a:t>
            </a:r>
            <a:r>
              <a:rPr lang="en-US" sz="1600" dirty="0" err="1" smtClean="0"/>
              <a:t>Govt</a:t>
            </a:r>
            <a:r>
              <a:rPr lang="en-US" sz="1600" dirty="0" smtClean="0"/>
              <a:t> Departments, ICAR, universities, </a:t>
            </a:r>
            <a:r>
              <a:rPr lang="en-US" sz="1600" dirty="0" err="1" smtClean="0"/>
              <a:t>etc</a:t>
            </a:r>
            <a:endParaRPr lang="en-US" sz="1600" dirty="0" smtClean="0"/>
          </a:p>
          <a:p>
            <a:pPr marL="285750" indent="-285750">
              <a:buFont typeface="Arial" panose="020B0604020202020204" pitchFamily="34" charset="0"/>
              <a:buChar char="•"/>
            </a:pPr>
            <a:r>
              <a:rPr lang="en-US" sz="1600" dirty="0" smtClean="0"/>
              <a:t>Financial institutions – Banks, NBFCs, </a:t>
            </a:r>
            <a:r>
              <a:rPr lang="en-US" sz="1600" dirty="0" err="1" smtClean="0"/>
              <a:t>etc</a:t>
            </a:r>
            <a:endParaRPr lang="en-US" sz="1600" dirty="0" smtClean="0"/>
          </a:p>
          <a:p>
            <a:pPr marL="285750" indent="-285750">
              <a:buFont typeface="Arial" panose="020B0604020202020204" pitchFamily="34" charset="0"/>
              <a:buChar char="•"/>
            </a:pPr>
            <a:r>
              <a:rPr lang="en-US" sz="1600" dirty="0" smtClean="0"/>
              <a:t>FMCG players – Dabur, HUL, Nestle, ITC, </a:t>
            </a:r>
            <a:r>
              <a:rPr lang="en-US" sz="1600" dirty="0" err="1" smtClean="0"/>
              <a:t>etc</a:t>
            </a:r>
            <a:endParaRPr lang="en-US" sz="1600" dirty="0" smtClean="0"/>
          </a:p>
          <a:p>
            <a:pPr marL="285750" indent="-285750">
              <a:buFont typeface="Arial" panose="020B0604020202020204" pitchFamily="34" charset="0"/>
              <a:buChar char="•"/>
            </a:pPr>
            <a:r>
              <a:rPr lang="en-US" sz="1600" dirty="0" smtClean="0"/>
              <a:t>Auto – Manufacturers of tractors, scooters, bikes, small cars </a:t>
            </a:r>
          </a:p>
          <a:p>
            <a:pPr marL="285750" indent="-285750">
              <a:buFont typeface="Arial" panose="020B0604020202020204" pitchFamily="34" charset="0"/>
              <a:buChar char="•"/>
            </a:pPr>
            <a:r>
              <a:rPr lang="en-US" sz="1600" dirty="0" smtClean="0"/>
              <a:t>Farmers – Large plantations, other large farmers, farmer cooperatives, panchayats, individual farmers</a:t>
            </a:r>
          </a:p>
          <a:p>
            <a:pPr marL="285750" indent="-285750">
              <a:buFont typeface="Arial" panose="020B0604020202020204" pitchFamily="34" charset="0"/>
              <a:buChar char="•"/>
            </a:pPr>
            <a:r>
              <a:rPr lang="en-US" sz="1600" dirty="0" smtClean="0"/>
              <a:t>Broking Houses – trading on commodity exchanges, trade bodies </a:t>
            </a:r>
          </a:p>
          <a:p>
            <a:pPr marL="285750" indent="-285750">
              <a:buFont typeface="Arial" panose="020B0604020202020204" pitchFamily="34" charset="0"/>
              <a:buChar char="•"/>
            </a:pPr>
            <a:r>
              <a:rPr lang="en-US" sz="1600" dirty="0" smtClean="0"/>
              <a:t>Individual traders in physical markets, importers, exporters (including those in Global trade here and abroad)</a:t>
            </a:r>
          </a:p>
          <a:p>
            <a:pPr marL="285750" indent="-285750">
              <a:buFont typeface="Arial" panose="020B0604020202020204" pitchFamily="34" charset="0"/>
              <a:buChar char="•"/>
            </a:pPr>
            <a:r>
              <a:rPr lang="en-US" sz="1600" dirty="0" smtClean="0"/>
              <a:t>Input companies – seeds, fertilizers, pesticides, </a:t>
            </a:r>
            <a:r>
              <a:rPr lang="en-US" sz="1600" dirty="0" err="1" smtClean="0"/>
              <a:t>etc</a:t>
            </a:r>
            <a:endParaRPr lang="en-US" sz="1600" dirty="0"/>
          </a:p>
        </p:txBody>
      </p:sp>
    </p:spTree>
    <p:extLst>
      <p:ext uri="{BB962C8B-B14F-4D97-AF65-F5344CB8AC3E}">
        <p14:creationId xmlns:p14="http://schemas.microsoft.com/office/powerpoint/2010/main" val="2888597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90600" y="279400"/>
            <a:ext cx="6347713" cy="558800"/>
          </a:xfrm>
          <a:prstGeom prst="rect">
            <a:avLst/>
          </a:prstGeom>
        </p:spPr>
        <p:txBody>
          <a:bodyPr>
            <a:normAutofit fontScale="900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lnSpc>
                <a:spcPct val="100000"/>
              </a:lnSpc>
              <a:spcAft>
                <a:spcPts val="0"/>
              </a:spcAft>
              <a:buClrTx/>
              <a:buSzTx/>
              <a:buFontTx/>
            </a:pPr>
            <a:r>
              <a:rPr lang="en-US" b="1" dirty="0" smtClean="0">
                <a:solidFill>
                  <a:schemeClr val="accent2">
                    <a:lumMod val="75000"/>
                  </a:schemeClr>
                </a:solidFill>
              </a:rPr>
              <a:t>Products Prices and Markets</a:t>
            </a:r>
            <a:endParaRPr lang="en-IN" dirty="0"/>
          </a:p>
        </p:txBody>
      </p:sp>
      <p:sp>
        <p:nvSpPr>
          <p:cNvPr id="4" name="TextBox 3"/>
          <p:cNvSpPr txBox="1"/>
          <p:nvPr/>
        </p:nvSpPr>
        <p:spPr>
          <a:xfrm>
            <a:off x="228600" y="990600"/>
            <a:ext cx="7239000" cy="5215723"/>
          </a:xfrm>
          <a:prstGeom prst="rect">
            <a:avLst/>
          </a:prstGeom>
          <a:noFill/>
        </p:spPr>
        <p:txBody>
          <a:bodyPr wrap="square" rtlCol="0">
            <a:spAutoFit/>
          </a:bodyPr>
          <a:lstStyle/>
          <a:p>
            <a:r>
              <a:rPr lang="en-US" dirty="0" smtClean="0"/>
              <a:t>Typical examples of possible pricing and markets -</a:t>
            </a:r>
          </a:p>
          <a:p>
            <a:endParaRPr lang="en-US" dirty="0"/>
          </a:p>
          <a:p>
            <a:r>
              <a:rPr lang="en-US" sz="1600" dirty="0">
                <a:latin typeface="Calibri" panose="020F0502020204030204" pitchFamily="34" charset="0"/>
                <a:cs typeface="Calibri" panose="020F0502020204030204" pitchFamily="34" charset="0"/>
              </a:rPr>
              <a:t>Farm level advisory on an </a:t>
            </a:r>
            <a:r>
              <a:rPr lang="en-US" sz="1600" dirty="0">
                <a:latin typeface="Calibri" panose="020F0502020204030204" pitchFamily="34" charset="0"/>
                <a:cs typeface="Calibri" panose="020F0502020204030204" pitchFamily="34" charset="0"/>
              </a:rPr>
              <a:t>app – </a:t>
            </a:r>
            <a:r>
              <a:rPr lang="en-US" sz="1600" dirty="0" err="1">
                <a:latin typeface="Calibri" panose="020F0502020204030204" pitchFamily="34" charset="0"/>
                <a:cs typeface="Calibri" panose="020F0502020204030204" pitchFamily="34" charset="0"/>
              </a:rPr>
              <a:t>Rs</a:t>
            </a:r>
            <a:r>
              <a:rPr lang="en-US" sz="1600" dirty="0">
                <a:latin typeface="Calibri" panose="020F0502020204030204" pitchFamily="34" charset="0"/>
                <a:cs typeface="Calibri" panose="020F0502020204030204" pitchFamily="34" charset="0"/>
              </a:rPr>
              <a:t> 500 per acre per annum. </a:t>
            </a:r>
            <a:r>
              <a:rPr lang="en-US" sz="1600" dirty="0">
                <a:latin typeface="Calibri" panose="020F0502020204030204" pitchFamily="34" charset="0"/>
                <a:cs typeface="Calibri" panose="020F0502020204030204" pitchFamily="34" charset="0"/>
              </a:rPr>
              <a:t>Assuming an achievable market of 0.5% of India’s arable land area of 394.6 </a:t>
            </a:r>
            <a:r>
              <a:rPr lang="en-US" sz="1600" dirty="0">
                <a:latin typeface="Calibri" panose="020F0502020204030204" pitchFamily="34" charset="0"/>
                <a:cs typeface="Calibri" panose="020F0502020204030204" pitchFamily="34" charset="0"/>
              </a:rPr>
              <a:t>million </a:t>
            </a:r>
            <a:r>
              <a:rPr lang="en-US" sz="1600" dirty="0">
                <a:latin typeface="Calibri" panose="020F0502020204030204" pitchFamily="34" charset="0"/>
                <a:cs typeface="Calibri" panose="020F0502020204030204" pitchFamily="34" charset="0"/>
              </a:rPr>
              <a:t>acres (say around 2 million acres), this translates into revenue of </a:t>
            </a:r>
            <a:r>
              <a:rPr lang="en-US" sz="1600" dirty="0" smtClean="0">
                <a:latin typeface="Calibri" panose="020F0502020204030204" pitchFamily="34" charset="0"/>
                <a:cs typeface="Calibri" panose="020F0502020204030204" pitchFamily="34" charset="0"/>
              </a:rPr>
              <a:t>100 </a:t>
            </a:r>
            <a:r>
              <a:rPr lang="en-US" sz="1600" dirty="0">
                <a:latin typeface="Calibri" panose="020F0502020204030204" pitchFamily="34" charset="0"/>
                <a:cs typeface="Calibri" panose="020F0502020204030204" pitchFamily="34" charset="0"/>
              </a:rPr>
              <a:t>cr. </a:t>
            </a:r>
            <a:r>
              <a:rPr lang="en-US" sz="1600" dirty="0" smtClean="0">
                <a:latin typeface="Calibri" panose="020F0502020204030204" pitchFamily="34" charset="0"/>
                <a:cs typeface="Calibri" panose="020F0502020204030204" pitchFamily="34" charset="0"/>
              </a:rPr>
              <a:t>In 3-4 years about 20-25% of the potential can be realized</a:t>
            </a:r>
            <a:endParaRPr lang="en-US" sz="1600" dirty="0">
              <a:latin typeface="Calibri" panose="020F0502020204030204" pitchFamily="34" charset="0"/>
              <a:cs typeface="Calibri" panose="020F0502020204030204" pitchFamily="34" charset="0"/>
            </a:endParaRPr>
          </a:p>
          <a:p>
            <a:endParaRPr lang="en-US" sz="1600" dirty="0">
              <a:latin typeface="Calibri" panose="020F0502020204030204" pitchFamily="34" charset="0"/>
              <a:cs typeface="Calibri" panose="020F0502020204030204" pitchFamily="34" charset="0"/>
            </a:endParaRPr>
          </a:p>
          <a:p>
            <a:r>
              <a:rPr lang="en-US" sz="1600" dirty="0">
                <a:latin typeface="Calibri" panose="020F0502020204030204" pitchFamily="34" charset="0"/>
                <a:cs typeface="Calibri" panose="020F0502020204030204" pitchFamily="34" charset="0"/>
              </a:rPr>
              <a:t>Customized detailed analytical </a:t>
            </a:r>
            <a:r>
              <a:rPr lang="en-US" sz="1600" dirty="0" smtClean="0">
                <a:latin typeface="Calibri" panose="020F0502020204030204" pitchFamily="34" charset="0"/>
                <a:cs typeface="Calibri" panose="020F0502020204030204" pitchFamily="34" charset="0"/>
              </a:rPr>
              <a:t>reports – These will typically be on crop level forecasting at three points – just after sowing, mid way, and just before harvesting. There are 8-10 major crops whose production is  spread over several states. Each customized crop report can command a price in the range of INR 2 to 3 million per customer. This can potentially have an annual market of INR 10 Cr in 3-4 years time</a:t>
            </a:r>
          </a:p>
          <a:p>
            <a:endParaRPr lang="en-US" sz="1600" dirty="0">
              <a:latin typeface="Calibri" panose="020F0502020204030204" pitchFamily="34" charset="0"/>
              <a:cs typeface="Calibri" panose="020F0502020204030204" pitchFamily="34" charset="0"/>
            </a:endParaRPr>
          </a:p>
          <a:p>
            <a:r>
              <a:rPr lang="en-US" sz="1600" dirty="0">
                <a:latin typeface="Calibri" panose="020F0502020204030204" pitchFamily="34" charset="0"/>
                <a:cs typeface="Calibri" panose="020F0502020204030204" pitchFamily="34" charset="0"/>
              </a:rPr>
              <a:t>Syndicated Data </a:t>
            </a:r>
            <a:r>
              <a:rPr lang="en-US" sz="1600" dirty="0" smtClean="0">
                <a:latin typeface="Calibri" panose="020F0502020204030204" pitchFamily="34" charset="0"/>
                <a:cs typeface="Calibri" panose="020F0502020204030204" pitchFamily="34" charset="0"/>
              </a:rPr>
              <a:t>products (app, </a:t>
            </a:r>
            <a:r>
              <a:rPr lang="en-US" sz="1600" dirty="0" err="1" smtClean="0">
                <a:latin typeface="Calibri" panose="020F0502020204030204" pitchFamily="34" charset="0"/>
                <a:cs typeface="Calibri" panose="020F0502020204030204" pitchFamily="34" charset="0"/>
              </a:rPr>
              <a:t>apis</a:t>
            </a:r>
            <a:r>
              <a:rPr lang="en-US" sz="1600" dirty="0" smtClean="0">
                <a:latin typeface="Calibri" panose="020F0502020204030204" pitchFamily="34" charset="0"/>
                <a:cs typeface="Calibri" panose="020F0502020204030204" pitchFamily="34" charset="0"/>
              </a:rPr>
              <a:t>, data base access) – INR 30,000 to 200,000 per annum (average 60,000) as price, 500-600 subscribers – INR 3-3.5 Cr</a:t>
            </a:r>
            <a:endParaRPr lang="en-US" sz="1600"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r>
              <a:rPr lang="en-US" sz="1600" dirty="0">
                <a:latin typeface="Calibri" panose="020F0502020204030204" pitchFamily="34" charset="0"/>
                <a:cs typeface="Calibri" panose="020F0502020204030204" pitchFamily="34" charset="0"/>
              </a:rPr>
              <a:t>Demand impact product  for FMCG and Cons durables players addressing the rural </a:t>
            </a:r>
            <a:r>
              <a:rPr lang="en-US" sz="1600" dirty="0" smtClean="0">
                <a:latin typeface="Calibri" panose="020F0502020204030204" pitchFamily="34" charset="0"/>
                <a:cs typeface="Calibri" panose="020F0502020204030204" pitchFamily="34" charset="0"/>
              </a:rPr>
              <a:t>market – Price range INR 1 to 4 million (average 2 million), 30-40 customers – INR 5-6 Cr</a:t>
            </a:r>
          </a:p>
          <a:p>
            <a:endParaRPr lang="en-US" sz="1600" dirty="0">
              <a:latin typeface="Calibri" panose="020F0502020204030204" pitchFamily="34" charset="0"/>
              <a:cs typeface="Calibri" panose="020F0502020204030204" pitchFamily="34" charset="0"/>
            </a:endParaRPr>
          </a:p>
          <a:p>
            <a:r>
              <a:rPr lang="en-US" sz="1600" dirty="0" smtClean="0">
                <a:latin typeface="Calibri" panose="020F0502020204030204" pitchFamily="34" charset="0"/>
                <a:cs typeface="Calibri" panose="020F0502020204030204" pitchFamily="34" charset="0"/>
              </a:rPr>
              <a:t>Broadly, these set of products can fetch a revenue of the order of INR 40-45 Cr by year 4</a:t>
            </a:r>
            <a:endParaRPr lang="en-US" dirty="0"/>
          </a:p>
        </p:txBody>
      </p:sp>
    </p:spTree>
    <p:extLst>
      <p:ext uri="{BB962C8B-B14F-4D97-AF65-F5344CB8AC3E}">
        <p14:creationId xmlns:p14="http://schemas.microsoft.com/office/powerpoint/2010/main" val="18971021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IN" smtClean="0"/>
              <a:t>01/03/14</a:t>
            </a:r>
            <a:endParaRPr lang="en-IN"/>
          </a:p>
        </p:txBody>
      </p:sp>
      <p:sp>
        <p:nvSpPr>
          <p:cNvPr id="3" name="Title 1"/>
          <p:cNvSpPr txBox="1">
            <a:spLocks/>
          </p:cNvSpPr>
          <p:nvPr/>
        </p:nvSpPr>
        <p:spPr>
          <a:xfrm>
            <a:off x="990600" y="279400"/>
            <a:ext cx="6347713" cy="558800"/>
          </a:xfrm>
          <a:prstGeom prst="rect">
            <a:avLst/>
          </a:prstGeom>
        </p:spPr>
        <p:txBody>
          <a:bodyPr>
            <a:normAutofit fontScale="900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lnSpc>
                <a:spcPct val="100000"/>
              </a:lnSpc>
              <a:spcAft>
                <a:spcPts val="0"/>
              </a:spcAft>
              <a:buClrTx/>
              <a:buSzTx/>
              <a:buFontTx/>
            </a:pPr>
            <a:r>
              <a:rPr lang="en-US" b="1" dirty="0" smtClean="0">
                <a:solidFill>
                  <a:schemeClr val="accent2">
                    <a:lumMod val="75000"/>
                  </a:schemeClr>
                </a:solidFill>
              </a:rPr>
              <a:t>Investment required</a:t>
            </a:r>
            <a:endParaRPr lang="en-IN" dirty="0"/>
          </a:p>
        </p:txBody>
      </p:sp>
      <p:pic>
        <p:nvPicPr>
          <p:cNvPr id="4" name="Picture 3"/>
          <p:cNvPicPr>
            <a:picLocks noChangeAspect="1"/>
          </p:cNvPicPr>
          <p:nvPr/>
        </p:nvPicPr>
        <p:blipFill>
          <a:blip r:embed="rId2"/>
          <a:stretch>
            <a:fillRect/>
          </a:stretch>
        </p:blipFill>
        <p:spPr>
          <a:xfrm>
            <a:off x="180026" y="2512602"/>
            <a:ext cx="7433331" cy="2059398"/>
          </a:xfrm>
          <a:prstGeom prst="rect">
            <a:avLst/>
          </a:prstGeom>
        </p:spPr>
      </p:pic>
      <p:sp>
        <p:nvSpPr>
          <p:cNvPr id="5" name="TextBox 4"/>
          <p:cNvSpPr txBox="1"/>
          <p:nvPr/>
        </p:nvSpPr>
        <p:spPr>
          <a:xfrm>
            <a:off x="462277" y="1371600"/>
            <a:ext cx="4643123" cy="607602"/>
          </a:xfrm>
          <a:prstGeom prst="rect">
            <a:avLst/>
          </a:prstGeom>
          <a:noFill/>
        </p:spPr>
        <p:txBody>
          <a:bodyPr wrap="square" rtlCol="0">
            <a:spAutoFit/>
          </a:bodyPr>
          <a:lstStyle/>
          <a:p>
            <a:r>
              <a:rPr lang="en-US" dirty="0" smtClean="0"/>
              <a:t>The investment required for realizing the opportunity is of the order of INR 16.5 Cr</a:t>
            </a:r>
            <a:endParaRPr lang="en-US" dirty="0"/>
          </a:p>
        </p:txBody>
      </p:sp>
    </p:spTree>
    <p:extLst>
      <p:ext uri="{BB962C8B-B14F-4D97-AF65-F5344CB8AC3E}">
        <p14:creationId xmlns:p14="http://schemas.microsoft.com/office/powerpoint/2010/main" val="23505608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a:bodyPr>
          <a:lstStyle/>
          <a:p>
            <a:pPr algn="l" eaLnBrk="1" fontAlgn="auto" hangingPunct="1">
              <a:spcAft>
                <a:spcPts val="0"/>
              </a:spcAft>
              <a:defRPr/>
            </a:pPr>
            <a:r>
              <a:rPr lang="en-US" b="1" dirty="0" err="1" smtClean="0">
                <a:solidFill>
                  <a:srgbClr val="4E883E"/>
                </a:solidFill>
              </a:rPr>
              <a:t>Agri</a:t>
            </a:r>
            <a:r>
              <a:rPr lang="en-US" b="1" dirty="0" smtClean="0">
                <a:solidFill>
                  <a:srgbClr val="4E883E"/>
                </a:solidFill>
              </a:rPr>
              <a:t>-Commodities Information Services</a:t>
            </a:r>
            <a:endParaRPr lang="en-IN" b="1" dirty="0">
              <a:solidFill>
                <a:srgbClr val="4E883E"/>
              </a:solidFill>
            </a:endParaRPr>
          </a:p>
        </p:txBody>
      </p:sp>
      <p:sp>
        <p:nvSpPr>
          <p:cNvPr id="6" name="TextBox 5"/>
          <p:cNvSpPr txBox="1"/>
          <p:nvPr/>
        </p:nvSpPr>
        <p:spPr>
          <a:xfrm>
            <a:off x="323528" y="2132856"/>
            <a:ext cx="3105472" cy="3785652"/>
          </a:xfrm>
          <a:prstGeom prst="rect">
            <a:avLst/>
          </a:prstGeom>
          <a:noFill/>
        </p:spPr>
        <p:txBody>
          <a:bodyPr wrap="square">
            <a:spAutoFit/>
          </a:bodyPr>
          <a:lstStyle/>
          <a:p>
            <a:pPr marL="457200"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Daily data collection in over 50 Commodities from over 250 markets in India</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Track news stories on all commodities</a:t>
            </a:r>
          </a:p>
          <a:p>
            <a:pPr marL="457200" indent="-457200" defTabSz="914400" hangingPunct="1">
              <a:lnSpc>
                <a:spcPct val="100000"/>
              </a:lnSpc>
              <a:buClrTx/>
              <a:buSzTx/>
              <a:buFont typeface="Arial" pitchFamily="34" charset="0"/>
              <a:buChar char="•"/>
            </a:pPr>
            <a:r>
              <a:rPr lang="en-IN" sz="1600" dirty="0">
                <a:solidFill>
                  <a:srgbClr val="4E883E"/>
                </a:solidFill>
                <a:latin typeface="Calibri" pitchFamily="34" charset="0"/>
                <a:cs typeface="Arial" charset="0"/>
              </a:rPr>
              <a:t>Supply –Demand forecasts</a:t>
            </a:r>
          </a:p>
          <a:p>
            <a:pPr marL="457200" indent="-457200" defTabSz="914400" hangingPunct="1">
              <a:lnSpc>
                <a:spcPct val="100000"/>
              </a:lnSpc>
              <a:buClrTx/>
              <a:buSzTx/>
              <a:buFont typeface="Arial" pitchFamily="34" charset="0"/>
              <a:buChar char="•"/>
            </a:pPr>
            <a:r>
              <a:rPr lang="en-IN" sz="1600" dirty="0">
                <a:solidFill>
                  <a:srgbClr val="4E883E"/>
                </a:solidFill>
                <a:latin typeface="Calibri" pitchFamily="34" charset="0"/>
                <a:cs typeface="Arial" charset="0"/>
              </a:rPr>
              <a:t>Trade Flow</a:t>
            </a:r>
          </a:p>
          <a:p>
            <a:pPr marL="457200" indent="-457200" defTabSz="914400" hangingPunct="1">
              <a:lnSpc>
                <a:spcPct val="100000"/>
              </a:lnSpc>
              <a:buClrTx/>
              <a:buSzTx/>
              <a:buFont typeface="Arial" pitchFamily="34" charset="0"/>
              <a:buChar char="•"/>
            </a:pPr>
            <a:r>
              <a:rPr lang="en-IN" sz="1600" dirty="0">
                <a:solidFill>
                  <a:srgbClr val="4E883E"/>
                </a:solidFill>
                <a:latin typeface="Calibri" pitchFamily="34" charset="0"/>
                <a:cs typeface="Arial" charset="0"/>
              </a:rPr>
              <a:t>Price and crop forecasts </a:t>
            </a:r>
          </a:p>
          <a:p>
            <a:pPr defTabSz="914400" fontAlgn="auto" hangingPunct="1">
              <a:lnSpc>
                <a:spcPct val="100000"/>
              </a:lnSpc>
              <a:spcBef>
                <a:spcPts val="0"/>
              </a:spcBef>
              <a:spcAft>
                <a:spcPts val="0"/>
              </a:spcAft>
              <a:buClrTx/>
              <a:buSzTx/>
              <a:buFontTx/>
              <a:buNone/>
              <a:defRPr/>
            </a:pPr>
            <a:endParaRPr lang="en-US" sz="1600" dirty="0">
              <a:solidFill>
                <a:prstClr val="black"/>
              </a:solidFill>
              <a:latin typeface="Calibri"/>
            </a:endParaRPr>
          </a:p>
          <a:p>
            <a:pPr defTabSz="914400" fontAlgn="auto" hangingPunct="1">
              <a:lnSpc>
                <a:spcPct val="100000"/>
              </a:lnSpc>
              <a:spcBef>
                <a:spcPts val="0"/>
              </a:spcBef>
              <a:spcAft>
                <a:spcPts val="0"/>
              </a:spcAft>
              <a:buClrTx/>
              <a:buSzTx/>
              <a:buFontTx/>
              <a:buNone/>
              <a:defRPr/>
            </a:pPr>
            <a:endParaRPr lang="en-US" sz="1600" dirty="0">
              <a:solidFill>
                <a:prstClr val="black"/>
              </a:solidFill>
              <a:latin typeface="Calibri"/>
            </a:endParaRPr>
          </a:p>
          <a:p>
            <a:pPr algn="ctr" defTabSz="914400" fontAlgn="auto" hangingPunct="1">
              <a:lnSpc>
                <a:spcPct val="100000"/>
              </a:lnSpc>
              <a:spcBef>
                <a:spcPts val="0"/>
              </a:spcBef>
              <a:spcAft>
                <a:spcPts val="0"/>
              </a:spcAft>
              <a:buClrTx/>
              <a:buSzTx/>
              <a:buFontTx/>
              <a:buNone/>
              <a:defRPr/>
            </a:pPr>
            <a:r>
              <a:rPr lang="en-US" sz="1600" b="1" dirty="0" err="1" smtClean="0">
                <a:solidFill>
                  <a:srgbClr val="4E883E"/>
                </a:solidFill>
                <a:latin typeface="Calibri"/>
              </a:rPr>
              <a:t>Agriwatch</a:t>
            </a:r>
            <a:r>
              <a:rPr lang="en-US" sz="1600" b="1" dirty="0" smtClean="0">
                <a:solidFill>
                  <a:srgbClr val="4E883E"/>
                </a:solidFill>
                <a:latin typeface="Calibri"/>
              </a:rPr>
              <a:t> has </a:t>
            </a:r>
            <a:r>
              <a:rPr lang="en-US" sz="1600" b="1" dirty="0">
                <a:solidFill>
                  <a:srgbClr val="4E883E"/>
                </a:solidFill>
                <a:latin typeface="Calibri"/>
              </a:rPr>
              <a:t>one of India’s largest price-arrival data sets in the </a:t>
            </a:r>
            <a:r>
              <a:rPr lang="en-US" sz="1600" b="1" dirty="0" smtClean="0">
                <a:solidFill>
                  <a:srgbClr val="4E883E"/>
                </a:solidFill>
                <a:latin typeface="Calibri"/>
              </a:rPr>
              <a:t>Country – time series of over 15 years</a:t>
            </a:r>
            <a:endParaRPr lang="en-US" sz="1600" b="1" dirty="0">
              <a:solidFill>
                <a:srgbClr val="4E883E"/>
              </a:solidFill>
              <a:latin typeface="Calibri"/>
            </a:endParaRPr>
          </a:p>
          <a:p>
            <a:pPr defTabSz="914400" fontAlgn="auto" hangingPunct="1">
              <a:lnSpc>
                <a:spcPct val="100000"/>
              </a:lnSpc>
              <a:spcBef>
                <a:spcPts val="0"/>
              </a:spcBef>
              <a:spcAft>
                <a:spcPts val="0"/>
              </a:spcAft>
              <a:buClrTx/>
              <a:buSzTx/>
              <a:buFontTx/>
              <a:buNone/>
              <a:defRPr/>
            </a:pPr>
            <a:endParaRPr lang="en-IN" sz="1600" dirty="0">
              <a:solidFill>
                <a:prstClr val="black"/>
              </a:solidFill>
              <a:latin typeface="Calibri"/>
            </a:endParaRP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025" y="6381750"/>
            <a:ext cx="19764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a:spLocks noGrp="1"/>
          </p:cNvSpPr>
          <p:nvPr>
            <p:ph sz="half" idx="1"/>
          </p:nvPr>
        </p:nvSpPr>
        <p:spPr>
          <a:xfrm>
            <a:off x="3429000" y="1850581"/>
            <a:ext cx="4038600" cy="1764482"/>
          </a:xfrm>
        </p:spPr>
        <p:txBody>
          <a:bodyPr>
            <a:normAutofit/>
          </a:bodyPr>
          <a:lstStyle/>
          <a:p>
            <a:pPr lvl="1" eaLnBrk="1" hangingPunct="1"/>
            <a:r>
              <a:rPr lang="en-US" sz="2000" dirty="0" smtClean="0">
                <a:solidFill>
                  <a:srgbClr val="4E883E"/>
                </a:solidFill>
                <a:latin typeface="Calibri" panose="020F0502020204030204" pitchFamily="34" charset="0"/>
              </a:rPr>
              <a:t>Syndicated Reports</a:t>
            </a:r>
          </a:p>
          <a:p>
            <a:pPr lvl="1" eaLnBrk="1" hangingPunct="1"/>
            <a:r>
              <a:rPr lang="en-US" sz="2000" dirty="0" smtClean="0">
                <a:solidFill>
                  <a:srgbClr val="4E883E"/>
                </a:solidFill>
                <a:latin typeface="Calibri" panose="020F0502020204030204" pitchFamily="34" charset="0"/>
              </a:rPr>
              <a:t>Custom Reports</a:t>
            </a:r>
          </a:p>
          <a:p>
            <a:pPr lvl="1" eaLnBrk="1" hangingPunct="1"/>
            <a:r>
              <a:rPr lang="en-US" sz="2000" dirty="0" smtClean="0">
                <a:solidFill>
                  <a:srgbClr val="4E883E"/>
                </a:solidFill>
                <a:latin typeface="Calibri" panose="020F0502020204030204" pitchFamily="34" charset="0"/>
              </a:rPr>
              <a:t>Out-sourced Research </a:t>
            </a:r>
          </a:p>
          <a:p>
            <a:pPr lvl="1" eaLnBrk="1" hangingPunct="1"/>
            <a:r>
              <a:rPr lang="en-US" sz="2000" dirty="0" smtClean="0">
                <a:solidFill>
                  <a:srgbClr val="4E883E"/>
                </a:solidFill>
                <a:latin typeface="Calibri" panose="020F0502020204030204" pitchFamily="34" charset="0"/>
              </a:rPr>
              <a:t>Out-Sourced Data</a:t>
            </a:r>
            <a:endParaRPr lang="en-IN" sz="2000" dirty="0" smtClean="0">
              <a:solidFill>
                <a:srgbClr val="4E883E"/>
              </a:solidFill>
              <a:latin typeface="Calibri" panose="020F0502020204030204" pitchFamily="34" charset="0"/>
            </a:endParaRPr>
          </a:p>
        </p:txBody>
      </p:sp>
      <p:sp>
        <p:nvSpPr>
          <p:cNvPr id="8" name="Content Placeholder 3"/>
          <p:cNvSpPr txBox="1">
            <a:spLocks/>
          </p:cNvSpPr>
          <p:nvPr/>
        </p:nvSpPr>
        <p:spPr>
          <a:xfrm>
            <a:off x="3886200" y="4069863"/>
            <a:ext cx="3352800" cy="207140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fontAlgn="auto">
              <a:lnSpc>
                <a:spcPct val="100000"/>
              </a:lnSpc>
              <a:spcBef>
                <a:spcPts val="0"/>
              </a:spcBef>
            </a:pPr>
            <a:r>
              <a:rPr lang="en-US" sz="1600" dirty="0" smtClean="0">
                <a:solidFill>
                  <a:srgbClr val="4E883E"/>
                </a:solidFill>
                <a:latin typeface="Calibri" panose="020F0502020204030204" pitchFamily="34" charset="0"/>
              </a:rPr>
              <a:t>Daily Visits around 6500</a:t>
            </a:r>
          </a:p>
          <a:p>
            <a:pPr fontAlgn="auto">
              <a:lnSpc>
                <a:spcPct val="100000"/>
              </a:lnSpc>
              <a:spcBef>
                <a:spcPts val="0"/>
              </a:spcBef>
            </a:pPr>
            <a:r>
              <a:rPr lang="en-US" sz="1600" dirty="0" smtClean="0">
                <a:solidFill>
                  <a:srgbClr val="4E883E"/>
                </a:solidFill>
                <a:latin typeface="Calibri" panose="020F0502020204030204" pitchFamily="34" charset="0"/>
              </a:rPr>
              <a:t>Daily Unique Visitors around 5000</a:t>
            </a:r>
          </a:p>
          <a:p>
            <a:pPr fontAlgn="auto">
              <a:lnSpc>
                <a:spcPct val="100000"/>
              </a:lnSpc>
              <a:spcBef>
                <a:spcPts val="0"/>
              </a:spcBef>
            </a:pPr>
            <a:r>
              <a:rPr lang="en-US" sz="1600" dirty="0" smtClean="0">
                <a:solidFill>
                  <a:srgbClr val="4E883E"/>
                </a:solidFill>
                <a:latin typeface="Calibri" panose="020F0502020204030204" pitchFamily="34" charset="0"/>
              </a:rPr>
              <a:t>Average Visit Duration 2:10 minutes</a:t>
            </a:r>
          </a:p>
          <a:p>
            <a:pPr fontAlgn="auto">
              <a:lnSpc>
                <a:spcPct val="100000"/>
              </a:lnSpc>
              <a:spcBef>
                <a:spcPts val="0"/>
              </a:spcBef>
            </a:pPr>
            <a:r>
              <a:rPr lang="en-US" sz="1600" dirty="0" smtClean="0">
                <a:solidFill>
                  <a:srgbClr val="4E883E"/>
                </a:solidFill>
                <a:latin typeface="Calibri" panose="020F0502020204030204" pitchFamily="34" charset="0"/>
              </a:rPr>
              <a:t>Pages/Visit 2.4</a:t>
            </a:r>
          </a:p>
          <a:p>
            <a:pPr fontAlgn="auto">
              <a:lnSpc>
                <a:spcPct val="100000"/>
              </a:lnSpc>
              <a:spcBef>
                <a:spcPts val="0"/>
              </a:spcBef>
            </a:pPr>
            <a:r>
              <a:rPr lang="en-US" sz="1600" dirty="0" smtClean="0">
                <a:solidFill>
                  <a:srgbClr val="4E883E"/>
                </a:solidFill>
                <a:latin typeface="Calibri" panose="020F0502020204030204" pitchFamily="34" charset="0"/>
              </a:rPr>
              <a:t>Daily registrations around 120</a:t>
            </a:r>
          </a:p>
          <a:p>
            <a:pPr fontAlgn="auto">
              <a:lnSpc>
                <a:spcPct val="100000"/>
              </a:lnSpc>
              <a:spcBef>
                <a:spcPts val="0"/>
              </a:spcBef>
            </a:pPr>
            <a:r>
              <a:rPr lang="en-US" sz="1600" dirty="0" smtClean="0">
                <a:solidFill>
                  <a:srgbClr val="4E883E"/>
                </a:solidFill>
                <a:latin typeface="Calibri" panose="020F0502020204030204" pitchFamily="34" charset="0"/>
              </a:rPr>
              <a:t>Growth in traffic at 60% CAGR since Apr 1, 2012</a:t>
            </a:r>
            <a:endParaRPr lang="en-US" sz="1600" dirty="0" smtClean="0"/>
          </a:p>
          <a:p>
            <a:pPr fontAlgn="auto">
              <a:lnSpc>
                <a:spcPct val="100000"/>
              </a:lnSpc>
            </a:pPr>
            <a:endParaRPr lang="en-US" sz="1600" dirty="0"/>
          </a:p>
        </p:txBody>
      </p:sp>
    </p:spTree>
    <p:extLst>
      <p:ext uri="{BB962C8B-B14F-4D97-AF65-F5344CB8AC3E}">
        <p14:creationId xmlns:p14="http://schemas.microsoft.com/office/powerpoint/2010/main" val="19041531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p:cNvSpPr/>
          <p:nvPr/>
        </p:nvSpPr>
        <p:spPr>
          <a:xfrm>
            <a:off x="533400" y="4343400"/>
            <a:ext cx="2514598" cy="2514600"/>
          </a:xfrm>
          <a:prstGeom prst="rightArrow">
            <a:avLst>
              <a:gd name="adj1" fmla="val 64598"/>
              <a:gd name="adj2" fmla="val 18203"/>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533400" y="269631"/>
            <a:ext cx="6347713" cy="1320800"/>
          </a:xfrm>
        </p:spPr>
        <p:txBody>
          <a:bodyPr rtlCol="0">
            <a:normAutofit/>
          </a:bodyPr>
          <a:lstStyle/>
          <a:p>
            <a:pPr algn="l" eaLnBrk="1" fontAlgn="auto" hangingPunct="1">
              <a:spcAft>
                <a:spcPts val="0"/>
              </a:spcAft>
              <a:defRPr/>
            </a:pPr>
            <a:r>
              <a:rPr lang="en-US" b="1" dirty="0" err="1" smtClean="0">
                <a:solidFill>
                  <a:srgbClr val="4E883E"/>
                </a:solidFill>
              </a:rPr>
              <a:t>Agri</a:t>
            </a:r>
            <a:r>
              <a:rPr lang="en-US" b="1" dirty="0" smtClean="0">
                <a:solidFill>
                  <a:srgbClr val="4E883E"/>
                </a:solidFill>
              </a:rPr>
              <a:t>-Commodities Research Services</a:t>
            </a:r>
            <a:endParaRPr lang="en-IN" b="1" dirty="0">
              <a:solidFill>
                <a:srgbClr val="4E883E"/>
              </a:solidFill>
            </a:endParaRPr>
          </a:p>
        </p:txBody>
      </p:sp>
      <p:sp>
        <p:nvSpPr>
          <p:cNvPr id="6" name="TextBox 5"/>
          <p:cNvSpPr txBox="1"/>
          <p:nvPr/>
        </p:nvSpPr>
        <p:spPr>
          <a:xfrm>
            <a:off x="152400" y="1590431"/>
            <a:ext cx="2362199" cy="4770537"/>
          </a:xfrm>
          <a:prstGeom prst="rect">
            <a:avLst/>
          </a:prstGeom>
          <a:noFill/>
        </p:spPr>
        <p:txBody>
          <a:bodyPr wrap="square">
            <a:spAutoFit/>
          </a:bodyPr>
          <a:lstStyle/>
          <a:p>
            <a:pPr marL="457200"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Value Chain Analysis</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1600" dirty="0" smtClean="0">
                <a:solidFill>
                  <a:srgbClr val="4E883E"/>
                </a:solidFill>
                <a:latin typeface="Calibri"/>
              </a:rPr>
              <a:t>Consumption </a:t>
            </a:r>
            <a:r>
              <a:rPr lang="en-US" sz="1600" dirty="0">
                <a:solidFill>
                  <a:srgbClr val="4E883E"/>
                </a:solidFill>
                <a:latin typeface="Calibri"/>
              </a:rPr>
              <a:t>Studies</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1600" dirty="0" smtClean="0">
                <a:solidFill>
                  <a:srgbClr val="4E883E"/>
                </a:solidFill>
                <a:latin typeface="Calibri"/>
              </a:rPr>
              <a:t>Supply </a:t>
            </a:r>
            <a:r>
              <a:rPr lang="en-US" sz="1600" dirty="0">
                <a:solidFill>
                  <a:srgbClr val="4E883E"/>
                </a:solidFill>
                <a:latin typeface="Calibri"/>
              </a:rPr>
              <a:t>Demand </a:t>
            </a:r>
            <a:r>
              <a:rPr lang="en-US" sz="1600" dirty="0" smtClean="0">
                <a:solidFill>
                  <a:srgbClr val="4E883E"/>
                </a:solidFill>
                <a:latin typeface="Calibri"/>
              </a:rPr>
              <a:t>Projections</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1600" dirty="0" smtClean="0">
                <a:solidFill>
                  <a:srgbClr val="4E883E"/>
                </a:solidFill>
                <a:latin typeface="Calibri"/>
              </a:rPr>
              <a:t>Customized Research</a:t>
            </a:r>
          </a:p>
          <a:p>
            <a:pPr marL="1200150" lvl="1" indent="-457200" defTabSz="914400" fontAlgn="auto" hangingPunct="1">
              <a:lnSpc>
                <a:spcPct val="100000"/>
              </a:lnSpc>
              <a:spcBef>
                <a:spcPts val="0"/>
              </a:spcBef>
              <a:spcAft>
                <a:spcPts val="0"/>
              </a:spcAft>
              <a:buClrTx/>
              <a:buSzTx/>
              <a:buFont typeface="Arial" pitchFamily="34" charset="0"/>
              <a:buChar char="•"/>
              <a:defRPr/>
            </a:pPr>
            <a:r>
              <a:rPr lang="en-US" sz="1600" dirty="0" smtClean="0">
                <a:solidFill>
                  <a:srgbClr val="4E883E"/>
                </a:solidFill>
                <a:latin typeface="Calibri"/>
              </a:rPr>
              <a:t>Custom Research Desk for clients</a:t>
            </a:r>
          </a:p>
          <a:p>
            <a:pPr marL="1200150" lvl="1" indent="-457200" defTabSz="914400" fontAlgn="auto" hangingPunct="1">
              <a:lnSpc>
                <a:spcPct val="100000"/>
              </a:lnSpc>
              <a:spcBef>
                <a:spcPts val="0"/>
              </a:spcBef>
              <a:spcAft>
                <a:spcPts val="0"/>
              </a:spcAft>
              <a:buClrTx/>
              <a:buSzTx/>
              <a:buFont typeface="Arial" pitchFamily="34" charset="0"/>
              <a:buChar char="•"/>
              <a:defRPr/>
            </a:pPr>
            <a:r>
              <a:rPr lang="en-US" sz="1600" dirty="0" smtClean="0">
                <a:solidFill>
                  <a:srgbClr val="4E883E"/>
                </a:solidFill>
                <a:latin typeface="Calibri"/>
              </a:rPr>
              <a:t>Customized advisories</a:t>
            </a:r>
            <a:endParaRPr lang="en-US" sz="1600" dirty="0">
              <a:solidFill>
                <a:srgbClr val="4E883E"/>
              </a:solidFill>
              <a:latin typeface="Calibri"/>
            </a:endParaRPr>
          </a:p>
          <a:p>
            <a:pPr marL="457200"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Crop </a:t>
            </a:r>
            <a:r>
              <a:rPr lang="en-US" sz="1600" dirty="0" smtClean="0">
                <a:solidFill>
                  <a:srgbClr val="4E883E"/>
                </a:solidFill>
                <a:latin typeface="Calibri"/>
              </a:rPr>
              <a:t>Surveys</a:t>
            </a:r>
          </a:p>
          <a:p>
            <a:pPr marL="1200150" lvl="1" indent="-457200" defTabSz="914400" fontAlgn="auto" hangingPunct="1">
              <a:lnSpc>
                <a:spcPct val="100000"/>
              </a:lnSpc>
              <a:spcBef>
                <a:spcPts val="0"/>
              </a:spcBef>
              <a:spcAft>
                <a:spcPts val="0"/>
              </a:spcAft>
              <a:buClrTx/>
              <a:buSzTx/>
              <a:buFont typeface="Arial" pitchFamily="34" charset="0"/>
              <a:buChar char="•"/>
              <a:defRPr/>
            </a:pPr>
            <a:r>
              <a:rPr lang="en-US" sz="1600" dirty="0" smtClean="0">
                <a:solidFill>
                  <a:srgbClr val="4E883E"/>
                </a:solidFill>
                <a:latin typeface="Calibri"/>
              </a:rPr>
              <a:t>Crop </a:t>
            </a:r>
            <a:r>
              <a:rPr lang="en-US" sz="1600" dirty="0">
                <a:solidFill>
                  <a:srgbClr val="4E883E"/>
                </a:solidFill>
                <a:latin typeface="Calibri"/>
              </a:rPr>
              <a:t>intention, progress, estimation </a:t>
            </a:r>
            <a:r>
              <a:rPr lang="en-US" sz="1600" dirty="0" smtClean="0">
                <a:solidFill>
                  <a:srgbClr val="4E883E"/>
                </a:solidFill>
                <a:latin typeface="Calibri"/>
              </a:rPr>
              <a:t>studies</a:t>
            </a:r>
            <a:endParaRPr lang="en-IN" sz="1600" dirty="0">
              <a:solidFill>
                <a:prstClr val="black"/>
              </a:solidFill>
              <a:latin typeface="Calibri"/>
            </a:endParaRP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025" y="6381750"/>
            <a:ext cx="19764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4"/>
          <p:cNvSpPr>
            <a:spLocks noGrp="1"/>
          </p:cNvSpPr>
          <p:nvPr>
            <p:ph idx="1"/>
          </p:nvPr>
        </p:nvSpPr>
        <p:spPr>
          <a:xfrm>
            <a:off x="2971798" y="1194399"/>
            <a:ext cx="2362200" cy="5562600"/>
          </a:xfrm>
          <a:ln w="19050">
            <a:solidFill>
              <a:schemeClr val="accent1"/>
            </a:solidFill>
          </a:ln>
        </p:spPr>
        <p:txBody>
          <a:bodyPr>
            <a:noAutofit/>
          </a:bodyPr>
          <a:lstStyle/>
          <a:p>
            <a:pPr>
              <a:buClr>
                <a:schemeClr val="accent2">
                  <a:lumMod val="75000"/>
                </a:schemeClr>
              </a:buClr>
              <a:buFont typeface="Wingdings" pitchFamily="2" charset="2"/>
              <a:buChar char="Ø"/>
            </a:pPr>
            <a:r>
              <a:rPr lang="en-US" sz="1400" dirty="0" smtClean="0">
                <a:solidFill>
                  <a:schemeClr val="accent2">
                    <a:lumMod val="75000"/>
                  </a:schemeClr>
                </a:solidFill>
                <a:latin typeface="Calibri" pitchFamily="34" charset="0"/>
                <a:cs typeface="Calibri" pitchFamily="34" charset="0"/>
              </a:rPr>
              <a:t>Cover the entire crop cycle to facilitate trade and procurement planning</a:t>
            </a:r>
          </a:p>
          <a:p>
            <a:pPr>
              <a:buClr>
                <a:schemeClr val="accent2">
                  <a:lumMod val="75000"/>
                </a:schemeClr>
              </a:buClr>
              <a:buFont typeface="Wingdings" pitchFamily="2" charset="2"/>
              <a:buChar char="Ø"/>
            </a:pPr>
            <a:r>
              <a:rPr lang="en-US" sz="1400" dirty="0" smtClean="0">
                <a:solidFill>
                  <a:schemeClr val="accent2">
                    <a:lumMod val="75000"/>
                  </a:schemeClr>
                </a:solidFill>
                <a:latin typeface="Calibri" pitchFamily="34" charset="0"/>
                <a:cs typeface="Calibri" pitchFamily="34" charset="0"/>
              </a:rPr>
              <a:t>Close monitoring of crop progress, weather developments and other factors</a:t>
            </a:r>
          </a:p>
          <a:p>
            <a:pPr>
              <a:buClr>
                <a:schemeClr val="accent2">
                  <a:lumMod val="75000"/>
                </a:schemeClr>
              </a:buClr>
              <a:buFont typeface="Wingdings" pitchFamily="2" charset="2"/>
              <a:buChar char="Ø"/>
            </a:pPr>
            <a:r>
              <a:rPr lang="en-US" sz="1400" dirty="0" smtClean="0">
                <a:solidFill>
                  <a:schemeClr val="accent2">
                    <a:lumMod val="75000"/>
                  </a:schemeClr>
                </a:solidFill>
                <a:latin typeface="Calibri" pitchFamily="34" charset="0"/>
                <a:cs typeface="Calibri" pitchFamily="34" charset="0"/>
              </a:rPr>
              <a:t>Survey carried out in 4 stages, covering </a:t>
            </a:r>
          </a:p>
          <a:p>
            <a:pPr lvl="1">
              <a:buClr>
                <a:schemeClr val="accent2">
                  <a:lumMod val="75000"/>
                </a:schemeClr>
              </a:buClr>
              <a:buFont typeface="Wingdings" pitchFamily="2" charset="2"/>
              <a:buChar char="ü"/>
            </a:pPr>
            <a:r>
              <a:rPr lang="en-US" sz="1400" dirty="0" smtClean="0">
                <a:solidFill>
                  <a:schemeClr val="accent2">
                    <a:lumMod val="75000"/>
                  </a:schemeClr>
                </a:solidFill>
                <a:latin typeface="Calibri" pitchFamily="34" charset="0"/>
                <a:cs typeface="Calibri" pitchFamily="34" charset="0"/>
              </a:rPr>
              <a:t>Sowing Intentions </a:t>
            </a:r>
          </a:p>
          <a:p>
            <a:pPr lvl="1">
              <a:buClr>
                <a:schemeClr val="accent2">
                  <a:lumMod val="75000"/>
                </a:schemeClr>
              </a:buClr>
              <a:buFont typeface="Wingdings" pitchFamily="2" charset="2"/>
              <a:buChar char="ü"/>
            </a:pPr>
            <a:r>
              <a:rPr lang="en-US" sz="1400" dirty="0" smtClean="0">
                <a:solidFill>
                  <a:schemeClr val="accent2">
                    <a:lumMod val="75000"/>
                  </a:schemeClr>
                </a:solidFill>
                <a:latin typeface="Calibri" pitchFamily="34" charset="0"/>
                <a:cs typeface="Calibri" pitchFamily="34" charset="0"/>
              </a:rPr>
              <a:t>Acreage Estimation</a:t>
            </a:r>
          </a:p>
          <a:p>
            <a:pPr lvl="1">
              <a:buClr>
                <a:schemeClr val="accent2">
                  <a:lumMod val="75000"/>
                </a:schemeClr>
              </a:buClr>
              <a:buFont typeface="Wingdings" pitchFamily="2" charset="2"/>
              <a:buChar char="ü"/>
            </a:pPr>
            <a:r>
              <a:rPr lang="en-US" sz="1400" dirty="0" smtClean="0">
                <a:solidFill>
                  <a:schemeClr val="accent2">
                    <a:lumMod val="75000"/>
                  </a:schemeClr>
                </a:solidFill>
                <a:latin typeface="Calibri" pitchFamily="34" charset="0"/>
                <a:cs typeface="Calibri" pitchFamily="34" charset="0"/>
              </a:rPr>
              <a:t>Crop condition/Progress</a:t>
            </a:r>
          </a:p>
          <a:p>
            <a:pPr lvl="1">
              <a:buClr>
                <a:schemeClr val="accent2">
                  <a:lumMod val="75000"/>
                </a:schemeClr>
              </a:buClr>
              <a:buFont typeface="Wingdings" pitchFamily="2" charset="2"/>
              <a:buChar char="ü"/>
            </a:pPr>
            <a:r>
              <a:rPr lang="en-US" sz="1400" dirty="0" smtClean="0">
                <a:solidFill>
                  <a:schemeClr val="accent2">
                    <a:lumMod val="75000"/>
                  </a:schemeClr>
                </a:solidFill>
                <a:latin typeface="Calibri" pitchFamily="34" charset="0"/>
                <a:cs typeface="Calibri" pitchFamily="34" charset="0"/>
              </a:rPr>
              <a:t>Final Production Estimation</a:t>
            </a:r>
          </a:p>
          <a:p>
            <a:pPr>
              <a:buClr>
                <a:srgbClr val="4E883E"/>
              </a:buClr>
              <a:buNone/>
            </a:pPr>
            <a:r>
              <a:rPr lang="en-US" sz="1400" dirty="0" smtClean="0">
                <a:solidFill>
                  <a:schemeClr val="accent2">
                    <a:lumMod val="75000"/>
                  </a:schemeClr>
                </a:solidFill>
                <a:latin typeface="Calibri" pitchFamily="34" charset="0"/>
                <a:cs typeface="Calibri" pitchFamily="34" charset="0"/>
              </a:rPr>
              <a:t>Surveys done- Sugarcane, Rice, Wheat, Cumin, Guar Seed, Potato, Onion, Castor seed, </a:t>
            </a:r>
            <a:r>
              <a:rPr lang="en-US" sz="1400" dirty="0" err="1" smtClean="0">
                <a:solidFill>
                  <a:schemeClr val="accent2">
                    <a:lumMod val="75000"/>
                  </a:schemeClr>
                </a:solidFill>
                <a:latin typeface="Calibri" pitchFamily="34" charset="0"/>
                <a:cs typeface="Calibri" pitchFamily="34" charset="0"/>
              </a:rPr>
              <a:t>Psyllium</a:t>
            </a:r>
            <a:r>
              <a:rPr lang="en-US" sz="1400" dirty="0" smtClean="0">
                <a:solidFill>
                  <a:schemeClr val="accent2">
                    <a:lumMod val="75000"/>
                  </a:schemeClr>
                </a:solidFill>
                <a:latin typeface="Calibri" pitchFamily="34" charset="0"/>
                <a:cs typeface="Calibri" pitchFamily="34" charset="0"/>
              </a:rPr>
              <a:t>, Coriander </a:t>
            </a:r>
          </a:p>
          <a:p>
            <a:pPr>
              <a:buClr>
                <a:srgbClr val="4E883E"/>
              </a:buClr>
              <a:buNone/>
            </a:pPr>
            <a:endParaRPr lang="en-US" sz="1400" dirty="0" smtClean="0">
              <a:solidFill>
                <a:srgbClr val="4E883E"/>
              </a:solidFill>
              <a:latin typeface="Calibri" pitchFamily="34" charset="0"/>
              <a:cs typeface="Calibri" pitchFamily="34" charset="0"/>
            </a:endParaRPr>
          </a:p>
          <a:p>
            <a:pPr>
              <a:buNone/>
            </a:pPr>
            <a:endParaRPr lang="en-US" sz="1400" dirty="0">
              <a:latin typeface="Calibri" pitchFamily="34" charset="0"/>
              <a:cs typeface="Calibri" pitchFamily="34" charset="0"/>
            </a:endParaRPr>
          </a:p>
        </p:txBody>
      </p:sp>
      <p:pic>
        <p:nvPicPr>
          <p:cNvPr id="3" name="Picture 2"/>
          <p:cNvPicPr>
            <a:picLocks noChangeAspect="1"/>
          </p:cNvPicPr>
          <p:nvPr/>
        </p:nvPicPr>
        <p:blipFill>
          <a:blip r:embed="rId3"/>
          <a:stretch>
            <a:fillRect/>
          </a:stretch>
        </p:blipFill>
        <p:spPr>
          <a:xfrm>
            <a:off x="5451760" y="2362200"/>
            <a:ext cx="2095500" cy="2724150"/>
          </a:xfrm>
          <a:prstGeom prst="rect">
            <a:avLst/>
          </a:prstGeom>
        </p:spPr>
      </p:pic>
    </p:spTree>
    <p:extLst>
      <p:ext uri="{BB962C8B-B14F-4D97-AF65-F5344CB8AC3E}">
        <p14:creationId xmlns:p14="http://schemas.microsoft.com/office/powerpoint/2010/main" val="12216748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a:xfrm>
            <a:off x="323528" y="98301"/>
            <a:ext cx="6347713" cy="1320800"/>
          </a:xfrm>
        </p:spPr>
        <p:txBody>
          <a:bodyPr/>
          <a:lstStyle/>
          <a:p>
            <a:pPr algn="l" eaLnBrk="1" hangingPunct="1"/>
            <a:r>
              <a:rPr lang="en-US" b="1" dirty="0" smtClean="0">
                <a:solidFill>
                  <a:srgbClr val="4E883E"/>
                </a:solidFill>
              </a:rPr>
              <a:t>Advisory and Consulting Services</a:t>
            </a:r>
            <a:endParaRPr lang="en-IN" b="1" dirty="0" smtClean="0">
              <a:solidFill>
                <a:srgbClr val="4E883E"/>
              </a:solidFill>
            </a:endParaRPr>
          </a:p>
        </p:txBody>
      </p:sp>
      <p:sp>
        <p:nvSpPr>
          <p:cNvPr id="6" name="TextBox 5"/>
          <p:cNvSpPr txBox="1"/>
          <p:nvPr/>
        </p:nvSpPr>
        <p:spPr>
          <a:xfrm>
            <a:off x="179513" y="1314574"/>
            <a:ext cx="3782888" cy="5509200"/>
          </a:xfrm>
          <a:prstGeom prst="rect">
            <a:avLst/>
          </a:prstGeom>
          <a:noFill/>
        </p:spPr>
        <p:txBody>
          <a:bodyPr wrap="square">
            <a:spAutoFit/>
          </a:bodyPr>
          <a:lstStyle/>
          <a:p>
            <a:pPr marL="457200" indent="-457200" defTabSz="914400" fontAlgn="auto" hangingPunct="1">
              <a:lnSpc>
                <a:spcPct val="100000"/>
              </a:lnSpc>
              <a:spcBef>
                <a:spcPts val="0"/>
              </a:spcBef>
              <a:spcAft>
                <a:spcPts val="0"/>
              </a:spcAft>
              <a:buClrTx/>
              <a:buSzTx/>
              <a:buFont typeface="Arial" pitchFamily="34" charset="0"/>
              <a:buChar char="•"/>
              <a:defRPr/>
            </a:pPr>
            <a:r>
              <a:rPr lang="en-US" sz="1600" b="1" dirty="0">
                <a:solidFill>
                  <a:srgbClr val="4E883E"/>
                </a:solidFill>
                <a:latin typeface="Calibri"/>
              </a:rPr>
              <a:t>Research Studies </a:t>
            </a:r>
            <a:r>
              <a:rPr lang="en-US" sz="1600" dirty="0" err="1">
                <a:solidFill>
                  <a:srgbClr val="4E883E"/>
                </a:solidFill>
                <a:latin typeface="Calibri"/>
              </a:rPr>
              <a:t>e.g</a:t>
            </a:r>
            <a:endParaRPr lang="en-US" sz="1600" dirty="0">
              <a:solidFill>
                <a:srgbClr val="4E883E"/>
              </a:solidFill>
              <a:latin typeface="Calibri"/>
            </a:endParaRPr>
          </a:p>
          <a:p>
            <a:pPr marL="914400" lvl="1"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Literature and primary survey based reports for multilaterals</a:t>
            </a:r>
          </a:p>
          <a:p>
            <a:pPr marL="914400" lvl="1"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Identification of commodities to include in futures trading at exchanges</a:t>
            </a:r>
          </a:p>
          <a:p>
            <a:pPr marL="914400" lvl="1"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Status report on Markets in India</a:t>
            </a:r>
          </a:p>
          <a:p>
            <a:pPr marL="914400" lvl="1"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Market Potential and market entry strategies</a:t>
            </a:r>
          </a:p>
          <a:p>
            <a:pPr marL="914400" lvl="1"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Audits and impact assessment studies</a:t>
            </a:r>
          </a:p>
          <a:p>
            <a:pPr marL="457200" indent="-457200" defTabSz="914400" fontAlgn="auto" hangingPunct="1">
              <a:lnSpc>
                <a:spcPct val="100000"/>
              </a:lnSpc>
              <a:spcBef>
                <a:spcPts val="0"/>
              </a:spcBef>
              <a:spcAft>
                <a:spcPts val="0"/>
              </a:spcAft>
              <a:buClrTx/>
              <a:buSzTx/>
              <a:buFont typeface="Arial" pitchFamily="34" charset="0"/>
              <a:buChar char="•"/>
              <a:defRPr/>
            </a:pPr>
            <a:r>
              <a:rPr lang="en-US" sz="1600" b="1" dirty="0" smtClean="0">
                <a:solidFill>
                  <a:srgbClr val="4E883E"/>
                </a:solidFill>
                <a:latin typeface="Calibri"/>
              </a:rPr>
              <a:t>Policy </a:t>
            </a:r>
            <a:r>
              <a:rPr lang="en-US" sz="1600" b="1" dirty="0">
                <a:solidFill>
                  <a:srgbClr val="4E883E"/>
                </a:solidFill>
                <a:latin typeface="Calibri"/>
              </a:rPr>
              <a:t>Reviews</a:t>
            </a:r>
          </a:p>
          <a:p>
            <a:pPr marL="914400" lvl="1" indent="-457200" defTabSz="914400" fontAlgn="auto" hangingPunct="1">
              <a:lnSpc>
                <a:spcPct val="100000"/>
              </a:lnSpc>
              <a:spcBef>
                <a:spcPts val="0"/>
              </a:spcBef>
              <a:spcAft>
                <a:spcPts val="0"/>
              </a:spcAft>
              <a:buClrTx/>
              <a:buSzTx/>
              <a:buFont typeface="Arial" pitchFamily="34" charset="0"/>
              <a:buChar char="•"/>
              <a:defRPr/>
            </a:pPr>
            <a:r>
              <a:rPr lang="en-US" sz="1600" dirty="0">
                <a:solidFill>
                  <a:srgbClr val="4E883E"/>
                </a:solidFill>
                <a:latin typeface="Calibri"/>
              </a:rPr>
              <a:t>Work with Ministries of Food and Agriculture in the Indian Central Government and various State Governments on impact of policy measures and recommendations on changes in policy to meet desired objectives</a:t>
            </a:r>
            <a:endParaRPr lang="en-US" sz="1600" dirty="0">
              <a:solidFill>
                <a:prstClr val="black"/>
              </a:solidFill>
              <a:latin typeface="Calibri"/>
            </a:endParaRPr>
          </a:p>
          <a:p>
            <a:pPr defTabSz="914400" fontAlgn="auto" hangingPunct="1">
              <a:lnSpc>
                <a:spcPct val="100000"/>
              </a:lnSpc>
              <a:spcBef>
                <a:spcPts val="0"/>
              </a:spcBef>
              <a:spcAft>
                <a:spcPts val="0"/>
              </a:spcAft>
              <a:buClrTx/>
              <a:buSzTx/>
              <a:buFontTx/>
              <a:buNone/>
              <a:defRPr/>
            </a:pPr>
            <a:endParaRPr lang="en-IN" sz="1600" dirty="0">
              <a:solidFill>
                <a:prstClr val="black"/>
              </a:solidFill>
              <a:latin typeface="Calibri"/>
            </a:endParaRP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025" y="6381750"/>
            <a:ext cx="19764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a:spLocks noGrp="1"/>
          </p:cNvSpPr>
          <p:nvPr>
            <p:ph idx="1"/>
          </p:nvPr>
        </p:nvSpPr>
        <p:spPr>
          <a:xfrm>
            <a:off x="4267201" y="1981200"/>
            <a:ext cx="3200400" cy="3880773"/>
          </a:xfrm>
        </p:spPr>
        <p:txBody>
          <a:bodyPr>
            <a:normAutofit fontScale="92500" lnSpcReduction="20000"/>
          </a:bodyPr>
          <a:lstStyle/>
          <a:p>
            <a:r>
              <a:rPr lang="en-US" sz="1600" dirty="0" smtClean="0">
                <a:solidFill>
                  <a:srgbClr val="4E883E"/>
                </a:solidFill>
                <a:latin typeface="Calibri" panose="020F0502020204030204" pitchFamily="34" charset="0"/>
              </a:rPr>
              <a:t>Advising MACP (Maharashtra Agricultural Competitiveness Project) on introduction of e-auctions in APMC </a:t>
            </a:r>
            <a:r>
              <a:rPr lang="en-US" sz="1600" dirty="0" err="1" smtClean="0">
                <a:solidFill>
                  <a:srgbClr val="4E883E"/>
                </a:solidFill>
                <a:latin typeface="Calibri" panose="020F0502020204030204" pitchFamily="34" charset="0"/>
              </a:rPr>
              <a:t>mandis</a:t>
            </a:r>
            <a:r>
              <a:rPr lang="en-US" sz="1600" dirty="0" smtClean="0">
                <a:solidFill>
                  <a:srgbClr val="4E883E"/>
                </a:solidFill>
                <a:latin typeface="Calibri" panose="020F0502020204030204" pitchFamily="34" charset="0"/>
              </a:rPr>
              <a:t> in the state</a:t>
            </a:r>
          </a:p>
          <a:p>
            <a:r>
              <a:rPr lang="en-US" sz="1600" dirty="0" smtClean="0">
                <a:solidFill>
                  <a:srgbClr val="4E883E"/>
                </a:solidFill>
                <a:latin typeface="Calibri" panose="020F0502020204030204" pitchFamily="34" charset="0"/>
              </a:rPr>
              <a:t>Advising GOI on pricing and timing of wheat exports of government stocks</a:t>
            </a:r>
          </a:p>
          <a:p>
            <a:r>
              <a:rPr lang="en-US" sz="1600" dirty="0" smtClean="0">
                <a:solidFill>
                  <a:srgbClr val="4E883E"/>
                </a:solidFill>
                <a:latin typeface="Calibri" panose="020F0502020204030204" pitchFamily="34" charset="0"/>
              </a:rPr>
              <a:t>Advising World Bank on commodities to focus on for improving competitiveness in Rajasthan</a:t>
            </a:r>
          </a:p>
          <a:p>
            <a:r>
              <a:rPr lang="en-US" sz="1600" dirty="0" smtClean="0">
                <a:solidFill>
                  <a:srgbClr val="4E883E"/>
                </a:solidFill>
                <a:latin typeface="Calibri" panose="020F0502020204030204" pitchFamily="34" charset="0"/>
              </a:rPr>
              <a:t>Advising BEC on selection of location for new fertilizer plant</a:t>
            </a:r>
          </a:p>
          <a:p>
            <a:r>
              <a:rPr lang="en-US" sz="1600" dirty="0" smtClean="0">
                <a:solidFill>
                  <a:srgbClr val="4E883E"/>
                </a:solidFill>
                <a:latin typeface="Calibri" panose="020F0502020204030204" pitchFamily="34" charset="0"/>
              </a:rPr>
              <a:t>All India reports for </a:t>
            </a:r>
            <a:r>
              <a:rPr lang="en-US" sz="1600" dirty="0" err="1" smtClean="0">
                <a:solidFill>
                  <a:srgbClr val="4E883E"/>
                </a:solidFill>
                <a:latin typeface="Calibri" panose="020F0502020204030204" pitchFamily="34" charset="0"/>
              </a:rPr>
              <a:t>Informa</a:t>
            </a:r>
            <a:r>
              <a:rPr lang="en-US" sz="1600" dirty="0" smtClean="0">
                <a:solidFill>
                  <a:srgbClr val="4E883E"/>
                </a:solidFill>
                <a:latin typeface="Calibri" panose="020F0502020204030204" pitchFamily="34" charset="0"/>
              </a:rPr>
              <a:t> Economics, Memphis</a:t>
            </a:r>
            <a:endParaRPr lang="en-IN" sz="1600" dirty="0">
              <a:solidFill>
                <a:srgbClr val="4E883E"/>
              </a:solidFill>
              <a:latin typeface="Calibri" panose="020F0502020204030204" pitchFamily="34" charset="0"/>
            </a:endParaRPr>
          </a:p>
        </p:txBody>
      </p:sp>
    </p:spTree>
    <p:extLst>
      <p:ext uri="{BB962C8B-B14F-4D97-AF65-F5344CB8AC3E}">
        <p14:creationId xmlns:p14="http://schemas.microsoft.com/office/powerpoint/2010/main" val="24991998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accent2">
                    <a:lumMod val="75000"/>
                  </a:schemeClr>
                </a:solidFill>
              </a:rPr>
              <a:t>Crop Cutting Experiments (CCEs) for Insurance Companies</a:t>
            </a:r>
            <a:endParaRPr lang="en-IN" dirty="0"/>
          </a:p>
        </p:txBody>
      </p:sp>
      <p:sp>
        <p:nvSpPr>
          <p:cNvPr id="3" name="Content Placeholder 2"/>
          <p:cNvSpPr>
            <a:spLocks noGrp="1"/>
          </p:cNvSpPr>
          <p:nvPr>
            <p:ph idx="1"/>
          </p:nvPr>
        </p:nvSpPr>
        <p:spPr>
          <a:xfrm>
            <a:off x="609599" y="1981200"/>
            <a:ext cx="2590801" cy="4060163"/>
          </a:xfrm>
        </p:spPr>
        <p:txBody>
          <a:bodyPr>
            <a:normAutofit lnSpcReduction="10000"/>
          </a:bodyPr>
          <a:lstStyle/>
          <a:p>
            <a:pPr marL="342900" lvl="1" indent="-342900">
              <a:buClr>
                <a:schemeClr val="accent2">
                  <a:lumMod val="75000"/>
                </a:schemeClr>
              </a:buClr>
              <a:buSzPct val="100000"/>
              <a:buFont typeface="Wingdings" pitchFamily="2" charset="2"/>
              <a:buChar char="Ø"/>
            </a:pPr>
            <a:r>
              <a:rPr lang="en-US" dirty="0" smtClean="0">
                <a:solidFill>
                  <a:schemeClr val="accent2">
                    <a:lumMod val="75000"/>
                  </a:schemeClr>
                </a:solidFill>
                <a:latin typeface="Calibri"/>
              </a:rPr>
              <a:t>Monitoring  (on behalf of Insurance Companies) Crop Cutting Experiments conducted by the </a:t>
            </a:r>
            <a:r>
              <a:rPr lang="en-US" dirty="0" err="1" smtClean="0">
                <a:solidFill>
                  <a:schemeClr val="accent2">
                    <a:lumMod val="75000"/>
                  </a:schemeClr>
                </a:solidFill>
                <a:latin typeface="Calibri"/>
              </a:rPr>
              <a:t>Govt</a:t>
            </a:r>
            <a:r>
              <a:rPr lang="en-US" dirty="0" smtClean="0">
                <a:solidFill>
                  <a:schemeClr val="accent2">
                    <a:lumMod val="75000"/>
                  </a:schemeClr>
                </a:solidFill>
                <a:latin typeface="Calibri"/>
              </a:rPr>
              <a:t> during harvest time</a:t>
            </a:r>
          </a:p>
          <a:p>
            <a:pPr marL="342900" lvl="1" indent="-342900">
              <a:buClr>
                <a:schemeClr val="accent2">
                  <a:lumMod val="75000"/>
                </a:schemeClr>
              </a:buClr>
              <a:buSzPct val="100000"/>
              <a:buFont typeface="Wingdings" pitchFamily="2" charset="2"/>
              <a:buChar char="Ø"/>
            </a:pPr>
            <a:r>
              <a:rPr lang="en-US" dirty="0" smtClean="0">
                <a:solidFill>
                  <a:schemeClr val="accent2">
                    <a:lumMod val="75000"/>
                  </a:schemeClr>
                </a:solidFill>
                <a:latin typeface="Calibri"/>
              </a:rPr>
              <a:t>Monitoring Crop Damage Assessments on behalf of Insurance Companies</a:t>
            </a:r>
          </a:p>
          <a:p>
            <a:pPr marL="342900" lvl="1" indent="-342900">
              <a:buClr>
                <a:schemeClr val="accent2">
                  <a:lumMod val="75000"/>
                </a:schemeClr>
              </a:buClr>
              <a:buSzPct val="100000"/>
              <a:buFont typeface="Wingdings" pitchFamily="2" charset="2"/>
              <a:buChar char="Ø"/>
            </a:pPr>
            <a:r>
              <a:rPr lang="en-US" dirty="0" smtClean="0">
                <a:solidFill>
                  <a:schemeClr val="accent2">
                    <a:lumMod val="75000"/>
                  </a:schemeClr>
                </a:solidFill>
                <a:latin typeface="Calibri"/>
              </a:rPr>
              <a:t>Conducting Crop Cutting Experiments for third parties</a:t>
            </a:r>
          </a:p>
          <a:p>
            <a:pPr marL="342900" lvl="1" indent="-342900">
              <a:buClr>
                <a:schemeClr val="accent2">
                  <a:lumMod val="75000"/>
                </a:schemeClr>
              </a:buClr>
              <a:buSzPct val="100000"/>
              <a:buFont typeface="Wingdings" pitchFamily="2" charset="2"/>
              <a:buChar char="Ø"/>
            </a:pPr>
            <a:r>
              <a:rPr lang="en-US" dirty="0" smtClean="0">
                <a:solidFill>
                  <a:schemeClr val="accent2">
                    <a:lumMod val="75000"/>
                  </a:schemeClr>
                </a:solidFill>
                <a:latin typeface="Calibri"/>
              </a:rPr>
              <a:t>On-demand Remote Sensing based crop condition analysis</a:t>
            </a:r>
          </a:p>
          <a:p>
            <a:pPr marL="342900" lvl="1" indent="-342900">
              <a:buClr>
                <a:srgbClr val="4E883E"/>
              </a:buClr>
              <a:buSzPct val="100000"/>
              <a:buFont typeface="Arial" pitchFamily="34" charset="0"/>
              <a:buChar char="•"/>
            </a:pPr>
            <a:endParaRPr lang="en-US" dirty="0" smtClean="0">
              <a:solidFill>
                <a:prstClr val="black"/>
              </a:solidFill>
              <a:latin typeface="Calibri"/>
            </a:endParaRPr>
          </a:p>
          <a:p>
            <a:pPr>
              <a:buNone/>
            </a:pPr>
            <a:endParaRPr lang="en-IN" sz="1600" dirty="0"/>
          </a:p>
        </p:txBody>
      </p:sp>
      <p:pic>
        <p:nvPicPr>
          <p:cNvPr id="4" name="Picture 3"/>
          <p:cNvPicPr>
            <a:picLocks noChangeAspect="1"/>
          </p:cNvPicPr>
          <p:nvPr/>
        </p:nvPicPr>
        <p:blipFill>
          <a:blip r:embed="rId2"/>
          <a:stretch>
            <a:fillRect/>
          </a:stretch>
        </p:blipFill>
        <p:spPr>
          <a:xfrm>
            <a:off x="3636548" y="1898380"/>
            <a:ext cx="971550" cy="975667"/>
          </a:xfrm>
          <a:prstGeom prst="rect">
            <a:avLst/>
          </a:prstGeom>
        </p:spPr>
      </p:pic>
      <p:pic>
        <p:nvPicPr>
          <p:cNvPr id="5" name="Picture 4"/>
          <p:cNvPicPr>
            <a:picLocks noChangeAspect="1"/>
          </p:cNvPicPr>
          <p:nvPr/>
        </p:nvPicPr>
        <p:blipFill>
          <a:blip r:embed="rId3"/>
          <a:stretch>
            <a:fillRect/>
          </a:stretch>
        </p:blipFill>
        <p:spPr>
          <a:xfrm>
            <a:off x="4787424" y="1898380"/>
            <a:ext cx="1591975" cy="609600"/>
          </a:xfrm>
          <a:prstGeom prst="rect">
            <a:avLst/>
          </a:prstGeom>
        </p:spPr>
      </p:pic>
      <p:pic>
        <p:nvPicPr>
          <p:cNvPr id="6" name="Picture 5"/>
          <p:cNvPicPr>
            <a:picLocks noChangeAspect="1"/>
          </p:cNvPicPr>
          <p:nvPr/>
        </p:nvPicPr>
        <p:blipFill>
          <a:blip r:embed="rId4"/>
          <a:stretch>
            <a:fillRect/>
          </a:stretch>
        </p:blipFill>
        <p:spPr>
          <a:xfrm>
            <a:off x="6016110" y="2507980"/>
            <a:ext cx="1290637" cy="791471"/>
          </a:xfrm>
          <a:prstGeom prst="rect">
            <a:avLst/>
          </a:prstGeom>
        </p:spPr>
      </p:pic>
      <p:pic>
        <p:nvPicPr>
          <p:cNvPr id="7" name="Picture 6"/>
          <p:cNvPicPr>
            <a:picLocks noChangeAspect="1"/>
          </p:cNvPicPr>
          <p:nvPr/>
        </p:nvPicPr>
        <p:blipFill>
          <a:blip r:embed="rId5"/>
          <a:stretch>
            <a:fillRect/>
          </a:stretch>
        </p:blipFill>
        <p:spPr>
          <a:xfrm>
            <a:off x="4918680" y="2915717"/>
            <a:ext cx="1049360" cy="1100254"/>
          </a:xfrm>
          <a:prstGeom prst="rect">
            <a:avLst/>
          </a:prstGeom>
        </p:spPr>
      </p:pic>
      <p:sp>
        <p:nvSpPr>
          <p:cNvPr id="8" name="AutoShape 2" descr="Image result for ICICI Lombard General Insurance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p:cNvPicPr>
            <a:picLocks noChangeAspect="1"/>
          </p:cNvPicPr>
          <p:nvPr/>
        </p:nvPicPr>
        <p:blipFill>
          <a:blip r:embed="rId6"/>
          <a:stretch>
            <a:fillRect/>
          </a:stretch>
        </p:blipFill>
        <p:spPr>
          <a:xfrm>
            <a:off x="6130228" y="3657600"/>
            <a:ext cx="1413572" cy="794293"/>
          </a:xfrm>
          <a:prstGeom prst="rect">
            <a:avLst/>
          </a:prstGeom>
        </p:spPr>
      </p:pic>
      <p:pic>
        <p:nvPicPr>
          <p:cNvPr id="11" name="Picture 10"/>
          <p:cNvPicPr>
            <a:picLocks noChangeAspect="1"/>
          </p:cNvPicPr>
          <p:nvPr/>
        </p:nvPicPr>
        <p:blipFill>
          <a:blip r:embed="rId7"/>
          <a:stretch>
            <a:fillRect/>
          </a:stretch>
        </p:blipFill>
        <p:spPr>
          <a:xfrm>
            <a:off x="3433491" y="4138238"/>
            <a:ext cx="2349214" cy="884168"/>
          </a:xfrm>
          <a:prstGeom prst="rect">
            <a:avLst/>
          </a:prstGeom>
        </p:spPr>
      </p:pic>
      <p:pic>
        <p:nvPicPr>
          <p:cNvPr id="12" name="Picture 11"/>
          <p:cNvPicPr>
            <a:picLocks noChangeAspect="1"/>
          </p:cNvPicPr>
          <p:nvPr/>
        </p:nvPicPr>
        <p:blipFill>
          <a:blip r:embed="rId8"/>
          <a:stretch>
            <a:fillRect/>
          </a:stretch>
        </p:blipFill>
        <p:spPr>
          <a:xfrm>
            <a:off x="3199624" y="3012348"/>
            <a:ext cx="1631226" cy="1150479"/>
          </a:xfrm>
          <a:prstGeom prst="rect">
            <a:avLst/>
          </a:prstGeom>
        </p:spPr>
      </p:pic>
      <p:pic>
        <p:nvPicPr>
          <p:cNvPr id="13" name="Picture 12"/>
          <p:cNvPicPr>
            <a:picLocks noChangeAspect="1"/>
          </p:cNvPicPr>
          <p:nvPr/>
        </p:nvPicPr>
        <p:blipFill>
          <a:blip r:embed="rId9"/>
          <a:stretch>
            <a:fillRect/>
          </a:stretch>
        </p:blipFill>
        <p:spPr>
          <a:xfrm>
            <a:off x="3433491" y="5143535"/>
            <a:ext cx="3686175" cy="522767"/>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IN" smtClean="0"/>
              <a:t>01/03/14</a:t>
            </a:r>
            <a:endParaRPr lang="en-IN"/>
          </a:p>
        </p:txBody>
      </p:sp>
      <p:pic>
        <p:nvPicPr>
          <p:cNvPr id="3" name="Picture 2"/>
          <p:cNvPicPr>
            <a:picLocks noChangeAspect="1"/>
          </p:cNvPicPr>
          <p:nvPr/>
        </p:nvPicPr>
        <p:blipFill>
          <a:blip r:embed="rId2"/>
          <a:stretch>
            <a:fillRect/>
          </a:stretch>
        </p:blipFill>
        <p:spPr>
          <a:xfrm>
            <a:off x="304800" y="619125"/>
            <a:ext cx="5410200" cy="6238875"/>
          </a:xfrm>
          <a:prstGeom prst="rect">
            <a:avLst/>
          </a:prstGeom>
        </p:spPr>
      </p:pic>
      <p:sp>
        <p:nvSpPr>
          <p:cNvPr id="4" name="Title 1"/>
          <p:cNvSpPr txBox="1">
            <a:spLocks/>
          </p:cNvSpPr>
          <p:nvPr/>
        </p:nvSpPr>
        <p:spPr>
          <a:xfrm>
            <a:off x="228600" y="228600"/>
            <a:ext cx="6347713" cy="1320800"/>
          </a:xfrm>
          <a:prstGeom prst="rect">
            <a:avLst/>
          </a:prstGeom>
        </p:spPr>
        <p:txBody>
          <a:bodyPr>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lnSpc>
                <a:spcPct val="100000"/>
              </a:lnSpc>
              <a:spcAft>
                <a:spcPts val="0"/>
              </a:spcAft>
              <a:buClrTx/>
              <a:buSzTx/>
              <a:buFontTx/>
            </a:pPr>
            <a:r>
              <a:rPr lang="en-US" b="1" dirty="0" smtClean="0">
                <a:solidFill>
                  <a:schemeClr val="accent2">
                    <a:lumMod val="75000"/>
                  </a:schemeClr>
                </a:solidFill>
              </a:rPr>
              <a:t>Customers</a:t>
            </a:r>
            <a:endParaRPr lang="en-IN" dirty="0"/>
          </a:p>
        </p:txBody>
      </p:sp>
      <p:pic>
        <p:nvPicPr>
          <p:cNvPr id="6" name="Picture 5"/>
          <p:cNvPicPr>
            <a:picLocks noChangeAspect="1"/>
          </p:cNvPicPr>
          <p:nvPr/>
        </p:nvPicPr>
        <p:blipFill>
          <a:blip r:embed="rId3"/>
          <a:stretch>
            <a:fillRect/>
          </a:stretch>
        </p:blipFill>
        <p:spPr>
          <a:xfrm>
            <a:off x="3967162" y="2136774"/>
            <a:ext cx="3495675" cy="2066925"/>
          </a:xfrm>
          <a:prstGeom prst="rect">
            <a:avLst/>
          </a:prstGeom>
        </p:spPr>
      </p:pic>
    </p:spTree>
    <p:extLst>
      <p:ext uri="{BB962C8B-B14F-4D97-AF65-F5344CB8AC3E}">
        <p14:creationId xmlns:p14="http://schemas.microsoft.com/office/powerpoint/2010/main" val="38013346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p:cNvSpPr>
            <a:spLocks noGrp="1"/>
          </p:cNvSpPr>
          <p:nvPr>
            <p:ph type="title"/>
          </p:nvPr>
        </p:nvSpPr>
        <p:spPr>
          <a:xfrm>
            <a:off x="609600" y="304800"/>
            <a:ext cx="6347713" cy="838200"/>
          </a:xfrm>
        </p:spPr>
        <p:txBody>
          <a:bodyPr/>
          <a:lstStyle/>
          <a:p>
            <a:pPr algn="l" eaLnBrk="1" hangingPunct="1"/>
            <a:r>
              <a:rPr lang="en-US" b="1" u="sng" dirty="0" smtClean="0">
                <a:solidFill>
                  <a:schemeClr val="accent2">
                    <a:lumMod val="75000"/>
                  </a:schemeClr>
                </a:solidFill>
                <a:cs typeface="Calibri" pitchFamily="34" charset="0"/>
              </a:rPr>
              <a:t>Customers</a:t>
            </a:r>
            <a:endParaRPr lang="en-IN" b="1" u="sng" dirty="0" smtClean="0">
              <a:solidFill>
                <a:schemeClr val="accent2">
                  <a:lumMod val="75000"/>
                </a:schemeClr>
              </a:solidFill>
              <a:cs typeface="Calibri" pitchFamily="34" charset="0"/>
            </a:endParaRPr>
          </a:p>
        </p:txBody>
      </p:sp>
      <p:sp>
        <p:nvSpPr>
          <p:cNvPr id="6" name="TextBox 5"/>
          <p:cNvSpPr txBox="1"/>
          <p:nvPr/>
        </p:nvSpPr>
        <p:spPr>
          <a:xfrm>
            <a:off x="304800" y="1219200"/>
            <a:ext cx="6934200" cy="4832092"/>
          </a:xfrm>
          <a:prstGeom prst="rect">
            <a:avLst/>
          </a:prstGeom>
          <a:noFill/>
        </p:spPr>
        <p:txBody>
          <a:bodyPr wrap="square">
            <a:spAutoFit/>
          </a:bodyPr>
          <a:lstStyle/>
          <a:p>
            <a:pPr algn="ctr" defTabSz="914400" fontAlgn="auto" hangingPunct="1">
              <a:lnSpc>
                <a:spcPct val="100000"/>
              </a:lnSpc>
              <a:spcBef>
                <a:spcPts val="0"/>
              </a:spcBef>
              <a:spcAft>
                <a:spcPts val="0"/>
              </a:spcAft>
              <a:buClr>
                <a:schemeClr val="accent2">
                  <a:lumMod val="75000"/>
                </a:schemeClr>
              </a:buClr>
              <a:buSzTx/>
              <a:defRPr/>
            </a:pPr>
            <a:r>
              <a:rPr lang="en-US" sz="2400" dirty="0" smtClean="0">
                <a:solidFill>
                  <a:schemeClr val="accent2">
                    <a:lumMod val="75000"/>
                  </a:schemeClr>
                </a:solidFill>
                <a:latin typeface="Calibri"/>
              </a:rPr>
              <a:t>Anybody with substantial interest or exposure to </a:t>
            </a:r>
            <a:r>
              <a:rPr lang="en-US" sz="2400" dirty="0" err="1" smtClean="0">
                <a:solidFill>
                  <a:schemeClr val="accent2">
                    <a:lumMod val="75000"/>
                  </a:schemeClr>
                </a:solidFill>
                <a:latin typeface="Calibri"/>
              </a:rPr>
              <a:t>Agri</a:t>
            </a:r>
            <a:r>
              <a:rPr lang="en-US" sz="2400" dirty="0" smtClean="0">
                <a:solidFill>
                  <a:schemeClr val="accent2">
                    <a:lumMod val="75000"/>
                  </a:schemeClr>
                </a:solidFill>
                <a:latin typeface="Calibri"/>
              </a:rPr>
              <a:t>-Commodities is or has been our client</a:t>
            </a:r>
          </a:p>
          <a:p>
            <a:pPr marL="457200" indent="-457200" defTabSz="914400" fontAlgn="auto" hangingPunct="1">
              <a:lnSpc>
                <a:spcPct val="100000"/>
              </a:lnSpc>
              <a:spcBef>
                <a:spcPts val="0"/>
              </a:spcBef>
              <a:spcAft>
                <a:spcPts val="0"/>
              </a:spcAft>
              <a:buClr>
                <a:schemeClr val="accent2">
                  <a:lumMod val="75000"/>
                </a:schemeClr>
              </a:buClr>
              <a:buSzTx/>
              <a:buFont typeface="Arial" pitchFamily="34" charset="0"/>
              <a:buChar char="•"/>
              <a:defRPr/>
            </a:pPr>
            <a:endParaRPr lang="en-US" sz="2000" dirty="0" smtClean="0">
              <a:solidFill>
                <a:schemeClr val="accent2">
                  <a:lumMod val="75000"/>
                </a:schemeClr>
              </a:solidFill>
              <a:latin typeface="Calibri"/>
            </a:endParaRP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smtClean="0">
                <a:solidFill>
                  <a:schemeClr val="accent2">
                    <a:lumMod val="75000"/>
                  </a:schemeClr>
                </a:solidFill>
                <a:latin typeface="Calibri"/>
              </a:rPr>
              <a:t>Central and State Governments and Agencies like FCI, STC, PEC, SFAC</a:t>
            </a: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smtClean="0">
                <a:solidFill>
                  <a:schemeClr val="accent2">
                    <a:lumMod val="75000"/>
                  </a:schemeClr>
                </a:solidFill>
                <a:latin typeface="Calibri"/>
              </a:rPr>
              <a:t>Multilateral Agencies – FAO, WB, DFID</a:t>
            </a: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err="1" smtClean="0">
                <a:solidFill>
                  <a:schemeClr val="accent2">
                    <a:lumMod val="75000"/>
                  </a:schemeClr>
                </a:solidFill>
                <a:latin typeface="Calibri"/>
              </a:rPr>
              <a:t>Corporates</a:t>
            </a:r>
            <a:r>
              <a:rPr lang="en-US" sz="1600" dirty="0" smtClean="0">
                <a:solidFill>
                  <a:schemeClr val="accent2">
                    <a:lumMod val="75000"/>
                  </a:schemeClr>
                </a:solidFill>
                <a:latin typeface="Calibri"/>
              </a:rPr>
              <a:t> – Pepsi, Cargill, General Mills, P&amp;G, Hindustan Gum, Kohinoor, </a:t>
            </a:r>
            <a:r>
              <a:rPr lang="en-US" sz="1600" dirty="0" err="1" smtClean="0">
                <a:solidFill>
                  <a:schemeClr val="accent2">
                    <a:lumMod val="75000"/>
                  </a:schemeClr>
                </a:solidFill>
                <a:latin typeface="Calibri"/>
              </a:rPr>
              <a:t>Brittania</a:t>
            </a:r>
            <a:r>
              <a:rPr lang="en-US" sz="1600" dirty="0" smtClean="0">
                <a:solidFill>
                  <a:schemeClr val="accent2">
                    <a:lumMod val="75000"/>
                  </a:schemeClr>
                </a:solidFill>
                <a:latin typeface="Calibri"/>
              </a:rPr>
              <a:t> </a:t>
            </a:r>
            <a:r>
              <a:rPr lang="en-US" sz="1600" dirty="0" err="1" smtClean="0">
                <a:solidFill>
                  <a:schemeClr val="accent2">
                    <a:lumMod val="75000"/>
                  </a:schemeClr>
                </a:solidFill>
                <a:latin typeface="Calibri"/>
              </a:rPr>
              <a:t>Ind</a:t>
            </a:r>
            <a:r>
              <a:rPr lang="en-US" sz="1600" dirty="0" smtClean="0">
                <a:solidFill>
                  <a:schemeClr val="accent2">
                    <a:lumMod val="75000"/>
                  </a:schemeClr>
                </a:solidFill>
                <a:latin typeface="Calibri"/>
              </a:rPr>
              <a:t>, ITC, Mitsubishi, </a:t>
            </a:r>
            <a:r>
              <a:rPr lang="en-US" sz="1600" dirty="0" err="1" smtClean="0">
                <a:solidFill>
                  <a:schemeClr val="accent2">
                    <a:lumMod val="75000"/>
                  </a:schemeClr>
                </a:solidFill>
                <a:latin typeface="Calibri"/>
              </a:rPr>
              <a:t>Ruchi</a:t>
            </a:r>
            <a:r>
              <a:rPr lang="en-US" sz="1600" dirty="0" smtClean="0">
                <a:solidFill>
                  <a:schemeClr val="accent2">
                    <a:lumMod val="75000"/>
                  </a:schemeClr>
                </a:solidFill>
                <a:latin typeface="Calibri"/>
              </a:rPr>
              <a:t> Soya, Future Retail etc</a:t>
            </a: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smtClean="0">
                <a:solidFill>
                  <a:schemeClr val="accent2">
                    <a:lumMod val="75000"/>
                  </a:schemeClr>
                </a:solidFill>
                <a:latin typeface="Calibri"/>
              </a:rPr>
              <a:t>Most major General Insurance Companies – HDFC Ergo, ICICI Lombard, Reliance General Future </a:t>
            </a:r>
            <a:r>
              <a:rPr lang="en-US" sz="1600" dirty="0" err="1" smtClean="0">
                <a:solidFill>
                  <a:schemeClr val="accent2">
                    <a:lumMod val="75000"/>
                  </a:schemeClr>
                </a:solidFill>
                <a:latin typeface="Calibri"/>
              </a:rPr>
              <a:t>Generali</a:t>
            </a:r>
            <a:r>
              <a:rPr lang="en-US" sz="1600" dirty="0" smtClean="0">
                <a:solidFill>
                  <a:schemeClr val="accent2">
                    <a:lumMod val="75000"/>
                  </a:schemeClr>
                </a:solidFill>
                <a:latin typeface="Calibri"/>
              </a:rPr>
              <a:t>, Bajaj Allianz, AIC</a:t>
            </a: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smtClean="0">
                <a:solidFill>
                  <a:schemeClr val="accent2">
                    <a:lumMod val="75000"/>
                  </a:schemeClr>
                </a:solidFill>
                <a:latin typeface="Calibri"/>
              </a:rPr>
              <a:t>Trade Associations – Pulses Importers Association, Canadian Wheat Board, US Dry Peas and Lentils Association, ISMA</a:t>
            </a: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smtClean="0">
                <a:solidFill>
                  <a:schemeClr val="accent2">
                    <a:lumMod val="75000"/>
                  </a:schemeClr>
                </a:solidFill>
                <a:latin typeface="Calibri"/>
              </a:rPr>
              <a:t>Commodity Exchanges – MCX, NCDEX, ACE, Reliance Spot Exchange</a:t>
            </a: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smtClean="0">
                <a:solidFill>
                  <a:schemeClr val="accent2">
                    <a:lumMod val="75000"/>
                  </a:schemeClr>
                </a:solidFill>
                <a:latin typeface="Calibri"/>
              </a:rPr>
              <a:t>Commodity Traders</a:t>
            </a: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smtClean="0">
                <a:solidFill>
                  <a:schemeClr val="accent2">
                    <a:lumMod val="75000"/>
                  </a:schemeClr>
                </a:solidFill>
                <a:latin typeface="Calibri"/>
              </a:rPr>
              <a:t>Banks, NBFC and Finance Companies – Reliance Capital, Bombay Mercantile Co- Op Bank</a:t>
            </a: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smtClean="0">
                <a:solidFill>
                  <a:schemeClr val="accent2">
                    <a:lumMod val="75000"/>
                  </a:schemeClr>
                </a:solidFill>
                <a:latin typeface="Calibri"/>
              </a:rPr>
              <a:t>Consulting Organizations – BCG, KPMG</a:t>
            </a:r>
          </a:p>
          <a:p>
            <a:pPr marL="457200" indent="-457200" defTabSz="914400" fontAlgn="auto" hangingPunct="1">
              <a:lnSpc>
                <a:spcPct val="100000"/>
              </a:lnSpc>
              <a:spcBef>
                <a:spcPts val="0"/>
              </a:spcBef>
              <a:spcAft>
                <a:spcPts val="0"/>
              </a:spcAft>
              <a:buClr>
                <a:schemeClr val="accent2">
                  <a:lumMod val="75000"/>
                </a:schemeClr>
              </a:buClr>
              <a:buSzTx/>
              <a:buFont typeface="Wingdings" pitchFamily="2" charset="2"/>
              <a:buChar char="Ø"/>
              <a:defRPr/>
            </a:pPr>
            <a:r>
              <a:rPr lang="en-US" sz="1600" dirty="0" smtClean="0">
                <a:solidFill>
                  <a:schemeClr val="accent2">
                    <a:lumMod val="75000"/>
                  </a:schemeClr>
                </a:solidFill>
                <a:latin typeface="Calibri"/>
              </a:rPr>
              <a:t>Broking Firms- Angel Broking, </a:t>
            </a:r>
            <a:r>
              <a:rPr lang="en-US" sz="1600" dirty="0" err="1" smtClean="0">
                <a:solidFill>
                  <a:schemeClr val="accent2">
                    <a:lumMod val="75000"/>
                  </a:schemeClr>
                </a:solidFill>
                <a:latin typeface="Calibri"/>
              </a:rPr>
              <a:t>Kotak</a:t>
            </a:r>
            <a:r>
              <a:rPr lang="en-US" sz="1600" dirty="0" smtClean="0">
                <a:solidFill>
                  <a:schemeClr val="accent2">
                    <a:lumMod val="75000"/>
                  </a:schemeClr>
                </a:solidFill>
                <a:latin typeface="Calibri"/>
              </a:rPr>
              <a:t> Commodities, Edelweiss etc.</a:t>
            </a:r>
          </a:p>
          <a:p>
            <a:pPr defTabSz="914400" fontAlgn="auto" hangingPunct="1">
              <a:lnSpc>
                <a:spcPct val="100000"/>
              </a:lnSpc>
              <a:spcBef>
                <a:spcPts val="0"/>
              </a:spcBef>
              <a:spcAft>
                <a:spcPts val="0"/>
              </a:spcAft>
              <a:buClrTx/>
              <a:buSzTx/>
              <a:buFontTx/>
              <a:buNone/>
              <a:defRPr/>
            </a:pPr>
            <a:endParaRPr lang="en-IN" sz="1600" dirty="0">
              <a:solidFill>
                <a:prstClr val="black"/>
              </a:solidFill>
              <a:latin typeface="Calibri"/>
            </a:endParaRP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025" y="6381750"/>
            <a:ext cx="19764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4732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06648" y="1760118"/>
            <a:ext cx="5098940" cy="3116682"/>
          </a:xfrm>
          <a:prstGeom prst="rect">
            <a:avLst/>
          </a:prstGeom>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7314" y="6406488"/>
            <a:ext cx="2186686" cy="43187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itle 1"/>
          <p:cNvSpPr txBox="1">
            <a:spLocks/>
          </p:cNvSpPr>
          <p:nvPr/>
        </p:nvSpPr>
        <p:spPr>
          <a:xfrm>
            <a:off x="990600" y="279400"/>
            <a:ext cx="6347713" cy="1320800"/>
          </a:xfrm>
          <a:prstGeom prst="rect">
            <a:avLst/>
          </a:prstGeom>
        </p:spPr>
        <p:txBody>
          <a:bodyPr>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lnSpc>
                <a:spcPct val="100000"/>
              </a:lnSpc>
              <a:spcAft>
                <a:spcPts val="0"/>
              </a:spcAft>
              <a:buClrTx/>
              <a:buSzTx/>
              <a:buFontTx/>
            </a:pPr>
            <a:r>
              <a:rPr lang="en-US" b="1" dirty="0" smtClean="0">
                <a:solidFill>
                  <a:schemeClr val="accent2">
                    <a:lumMod val="75000"/>
                  </a:schemeClr>
                </a:solidFill>
              </a:rPr>
              <a:t>Recent Growth</a:t>
            </a:r>
            <a:endParaRPr lang="en-IN" dirty="0"/>
          </a:p>
        </p:txBody>
      </p:sp>
      <p:cxnSp>
        <p:nvCxnSpPr>
          <p:cNvPr id="8" name="Straight Arrow Connector 7"/>
          <p:cNvCxnSpPr/>
          <p:nvPr/>
        </p:nvCxnSpPr>
        <p:spPr>
          <a:xfrm flipV="1">
            <a:off x="1981200" y="2209800"/>
            <a:ext cx="4648200" cy="167640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2133600" y="3886200"/>
            <a:ext cx="4495800" cy="458543"/>
          </a:xfrm>
          <a:prstGeom prst="straightConnector1">
            <a:avLst/>
          </a:prstGeom>
          <a:ln w="285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046343" y="1716716"/>
            <a:ext cx="708914" cy="493084"/>
          </a:xfrm>
          <a:prstGeom prst="rect">
            <a:avLst/>
          </a:prstGeom>
          <a:noFill/>
        </p:spPr>
        <p:txBody>
          <a:bodyPr wrap="square" rtlCol="0">
            <a:spAutoFit/>
          </a:bodyPr>
          <a:lstStyle/>
          <a:p>
            <a:r>
              <a:rPr lang="en-US" sz="1400" dirty="0" smtClean="0">
                <a:solidFill>
                  <a:srgbClr val="0070C0"/>
                </a:solidFill>
              </a:rPr>
              <a:t>CAGR – 32%</a:t>
            </a:r>
            <a:endParaRPr lang="en-US" sz="1400" dirty="0">
              <a:solidFill>
                <a:srgbClr val="0070C0"/>
              </a:solidFill>
            </a:endParaRPr>
          </a:p>
        </p:txBody>
      </p:sp>
      <p:sp>
        <p:nvSpPr>
          <p:cNvPr id="12" name="TextBox 11"/>
          <p:cNvSpPr txBox="1"/>
          <p:nvPr/>
        </p:nvSpPr>
        <p:spPr>
          <a:xfrm>
            <a:off x="6395039" y="3345994"/>
            <a:ext cx="708914" cy="493084"/>
          </a:xfrm>
          <a:prstGeom prst="rect">
            <a:avLst/>
          </a:prstGeom>
          <a:noFill/>
        </p:spPr>
        <p:txBody>
          <a:bodyPr wrap="square" rtlCol="0">
            <a:spAutoFit/>
          </a:bodyPr>
          <a:lstStyle/>
          <a:p>
            <a:r>
              <a:rPr lang="en-US" sz="1400" dirty="0" smtClean="0">
                <a:solidFill>
                  <a:schemeClr val="accent4">
                    <a:lumMod val="75000"/>
                  </a:schemeClr>
                </a:solidFill>
              </a:rPr>
              <a:t>CAGR – 13%</a:t>
            </a:r>
            <a:endParaRPr lang="en-US" sz="1400" dirty="0">
              <a:solidFill>
                <a:schemeClr val="accent4">
                  <a:lumMod val="75000"/>
                </a:schemeClr>
              </a:solidFill>
            </a:endParaRPr>
          </a:p>
        </p:txBody>
      </p:sp>
    </p:spTree>
    <p:extLst>
      <p:ext uri="{BB962C8B-B14F-4D97-AF65-F5344CB8AC3E}">
        <p14:creationId xmlns:p14="http://schemas.microsoft.com/office/powerpoint/2010/main" val="2598367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90600" y="279400"/>
            <a:ext cx="6347713" cy="558800"/>
          </a:xfrm>
          <a:prstGeom prst="rect">
            <a:avLst/>
          </a:prstGeom>
        </p:spPr>
        <p:txBody>
          <a:bodyPr>
            <a:normAutofit fontScale="900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lnSpc>
                <a:spcPct val="100000"/>
              </a:lnSpc>
              <a:spcAft>
                <a:spcPts val="0"/>
              </a:spcAft>
              <a:buClrTx/>
              <a:buSzTx/>
              <a:buFontTx/>
            </a:pPr>
            <a:r>
              <a:rPr lang="en-US" b="1" dirty="0" smtClean="0">
                <a:solidFill>
                  <a:schemeClr val="accent2">
                    <a:lumMod val="75000"/>
                  </a:schemeClr>
                </a:solidFill>
              </a:rPr>
              <a:t>Founders and Management</a:t>
            </a:r>
            <a:endParaRPr lang="en-IN" dirty="0"/>
          </a:p>
        </p:txBody>
      </p:sp>
    </p:spTree>
    <p:extLst>
      <p:ext uri="{BB962C8B-B14F-4D97-AF65-F5344CB8AC3E}">
        <p14:creationId xmlns:p14="http://schemas.microsoft.com/office/powerpoint/2010/main" val="2766244980"/>
      </p:ext>
    </p:extLst>
  </p:cSld>
  <p:clrMapOvr>
    <a:masterClrMapping/>
  </p:clrMapOvr>
  <p:timing>
    <p:tnLst>
      <p:par>
        <p:cTn id="1" dur="indefinite" restart="never" nodeType="tmRoot"/>
      </p:par>
    </p:tnLst>
  </p:timing>
</p:sld>
</file>

<file path=ppt/theme/theme1.xml><?xml version="1.0" encoding="utf-8"?>
<a:theme xmlns:a="http://schemas.openxmlformats.org/drawingml/2006/main" name="Agriwatch">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1_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2_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3_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5.xml><?xml version="1.0" encoding="utf-8"?>
<a:theme xmlns:a="http://schemas.openxmlformats.org/drawingml/2006/main" name="4_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Agriwatch</Template>
  <TotalTime>4495</TotalTime>
  <Words>1270</Words>
  <Application>Microsoft Office PowerPoint</Application>
  <PresentationFormat>On-screen Show (4:3)</PresentationFormat>
  <Paragraphs>141</Paragraphs>
  <Slides>14</Slides>
  <Notes>1</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14</vt:i4>
      </vt:variant>
    </vt:vector>
  </HeadingPairs>
  <TitlesOfParts>
    <vt:vector size="27" baseType="lpstr">
      <vt:lpstr>Microsoft YaHei</vt:lpstr>
      <vt:lpstr>Arial</vt:lpstr>
      <vt:lpstr>Arial Unicode MS</vt:lpstr>
      <vt:lpstr>Calibri</vt:lpstr>
      <vt:lpstr>Times New Roman</vt:lpstr>
      <vt:lpstr>Trebuchet MS</vt:lpstr>
      <vt:lpstr>Wingdings</vt:lpstr>
      <vt:lpstr>Wingdings 3</vt:lpstr>
      <vt:lpstr>Agriwatch</vt:lpstr>
      <vt:lpstr>1_Facet</vt:lpstr>
      <vt:lpstr>2_Facet</vt:lpstr>
      <vt:lpstr>3_Facet</vt:lpstr>
      <vt:lpstr>4_Facet</vt:lpstr>
      <vt:lpstr>PowerPoint Presentation</vt:lpstr>
      <vt:lpstr>Agri-Commodities Information Services</vt:lpstr>
      <vt:lpstr>Agri-Commodities Research Services</vt:lpstr>
      <vt:lpstr>Advisory and Consulting Services</vt:lpstr>
      <vt:lpstr>Crop Cutting Experiments (CCEs) for Insurance Companies</vt:lpstr>
      <vt:lpstr>PowerPoint Presentation</vt:lpstr>
      <vt:lpstr>Customers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introduction  and the way forward</dc:title>
  <dc:creator>V N Saroja</dc:creator>
  <cp:lastModifiedBy>amit sinha</cp:lastModifiedBy>
  <cp:revision>278</cp:revision>
  <cp:lastPrinted>1601-01-01T00:00:00Z</cp:lastPrinted>
  <dcterms:created xsi:type="dcterms:W3CDTF">1601-01-01T00:00:00Z</dcterms:created>
  <dcterms:modified xsi:type="dcterms:W3CDTF">2018-05-15T11:46:25Z</dcterms:modified>
</cp:coreProperties>
</file>